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7" r:id="rId11"/>
    <p:sldId id="268" r:id="rId12"/>
    <p:sldId id="269" r:id="rId13"/>
    <p:sldId id="270" r:id="rId14"/>
    <p:sldId id="264" r:id="rId15"/>
    <p:sldId id="265" r:id="rId16"/>
    <p:sldId id="271" r:id="rId17"/>
  </p:sldIdLst>
  <p:sldSz cx="9144000" cy="5143500" type="screen16x9"/>
  <p:notesSz cx="6858000" cy="9144000"/>
  <p:embeddedFontLst>
    <p:embeddedFont>
      <p:font typeface="Albert Sans" panose="020B0604020202020204" charset="0"/>
      <p:regular r:id="rId19"/>
      <p:bold r:id="rId20"/>
      <p:italic r:id="rId21"/>
      <p:boldItalic r:id="rId22"/>
    </p:embeddedFont>
    <p:embeddedFont>
      <p:font typeface="Archivo" panose="020B0604020202020204" charset="0"/>
      <p:regular r:id="rId23"/>
      <p:bold r:id="rId24"/>
      <p:italic r:id="rId25"/>
      <p:boldItalic r:id="rId26"/>
    </p:embeddedFont>
    <p:embeddedFont>
      <p:font typeface="Chakra Petch" panose="020B0604020202020204" charset="-34"/>
      <p:regular r:id="rId27"/>
      <p:bold r:id="rId28"/>
      <p:italic r:id="rId29"/>
      <p:boldItalic r:id="rId30"/>
    </p:embeddedFont>
    <p:embeddedFont>
      <p:font typeface="Chakra Petch SemiBold" panose="020B0604020202020204" charset="-34"/>
      <p:regular r:id="rId31"/>
      <p:bold r:id="rId32"/>
      <p:italic r:id="rId33"/>
      <p:boldItalic r:id="rId34"/>
    </p:embeddedFont>
    <p:embeddedFont>
      <p:font typeface="Darker Grotesque" panose="020B0604020202020204" charset="0"/>
      <p:regular r:id="rId35"/>
      <p:bold r:id="rId36"/>
    </p:embeddedFont>
    <p:embeddedFont>
      <p:font typeface="DM Sans" pitchFamily="2" charset="0"/>
      <p:regular r:id="rId37"/>
      <p:bold r:id="rId38"/>
      <p:italic r:id="rId39"/>
      <p:boldItalic r:id="rId40"/>
    </p:embeddedFont>
    <p:embeddedFont>
      <p:font typeface="DM Sans Medium" pitchFamily="2" charset="0"/>
      <p:regular r:id="rId41"/>
      <p:bold r:id="rId42"/>
      <p:italic r:id="rId43"/>
      <p:boldItalic r:id="rId44"/>
    </p:embeddedFont>
    <p:embeddedFont>
      <p:font typeface="Domine" panose="020B0604020202020204" charset="0"/>
      <p:regular r:id="rId45"/>
      <p:bold r:id="rId46"/>
    </p:embeddedFont>
    <p:embeddedFont>
      <p:font typeface="Figtree" panose="020B0604020202020204" charset="0"/>
      <p:regular r:id="rId47"/>
      <p:bold r:id="rId48"/>
      <p:italic r:id="rId49"/>
      <p:boldItalic r:id="rId50"/>
    </p:embeddedFont>
    <p:embeddedFont>
      <p:font typeface="Figtree Black" panose="020B0604020202020204" charset="0"/>
      <p:bold r:id="rId51"/>
      <p:boldItalic r:id="rId52"/>
    </p:embeddedFont>
    <p:embeddedFont>
      <p:font typeface="Figtree Light" panose="020B0604020202020204" charset="0"/>
      <p:regular r:id="rId53"/>
      <p:bold r:id="rId54"/>
      <p:italic r:id="rId55"/>
      <p:boldItalic r:id="rId56"/>
    </p:embeddedFont>
    <p:embeddedFont>
      <p:font typeface="Figtree SemiBold" panose="020B0604020202020204" charset="0"/>
      <p:regular r:id="rId57"/>
      <p:bold r:id="rId58"/>
      <p:italic r:id="rId59"/>
      <p:boldItalic r:id="rId60"/>
    </p:embeddedFont>
    <p:embeddedFont>
      <p:font typeface="Roboto" panose="02000000000000000000" pitchFamily="2" charset="0"/>
      <p:regular r:id="rId61"/>
      <p:bold r:id="rId62"/>
      <p:italic r:id="rId63"/>
      <p:boldItalic r:id="rId64"/>
    </p:embeddedFont>
    <p:embeddedFont>
      <p:font typeface="Roboto Medium" panose="02000000000000000000" pitchFamily="2" charset="0"/>
      <p:regular r:id="rId65"/>
      <p:bold r:id="rId66"/>
      <p:italic r:id="rId67"/>
      <p:boldItalic r:id="rId68"/>
    </p:embeddedFont>
    <p:embeddedFont>
      <p:font typeface="Roboto Thin" panose="02000000000000000000" pitchFamily="2" charset="0"/>
      <p:regular r:id="rId69"/>
      <p:bold r:id="rId70"/>
      <p:italic r:id="rId71"/>
      <p:boldItalic r:id="rId72"/>
    </p:embeddedFont>
    <p:embeddedFont>
      <p:font typeface="Rubik" panose="020B0604020202020204" charset="-79"/>
      <p:regular r:id="rId73"/>
      <p:bold r:id="rId74"/>
      <p:italic r:id="rId75"/>
      <p:boldItalic r:id="rId76"/>
    </p:embeddedFont>
    <p:embeddedFont>
      <p:font typeface="Rufina" panose="020B0604020202020204" charset="0"/>
      <p:regular r:id="rId77"/>
      <p:bold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63" Type="http://schemas.openxmlformats.org/officeDocument/2006/relationships/font" Target="fonts/font45.fntdata"/><Relationship Id="rId68" Type="http://schemas.openxmlformats.org/officeDocument/2006/relationships/font" Target="fonts/font50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53" Type="http://schemas.openxmlformats.org/officeDocument/2006/relationships/font" Target="fonts/font35.fntdata"/><Relationship Id="rId58" Type="http://schemas.openxmlformats.org/officeDocument/2006/relationships/font" Target="fonts/font40.fntdata"/><Relationship Id="rId74" Type="http://schemas.openxmlformats.org/officeDocument/2006/relationships/font" Target="fonts/font56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43.fntdata"/><Relationship Id="rId82" Type="http://schemas.openxmlformats.org/officeDocument/2006/relationships/tableStyles" Target="tableStyles.xml"/><Relationship Id="rId19" Type="http://schemas.openxmlformats.org/officeDocument/2006/relationships/font" Target="fonts/font1.fntdata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56" Type="http://schemas.openxmlformats.org/officeDocument/2006/relationships/font" Target="fonts/font38.fntdata"/><Relationship Id="rId64" Type="http://schemas.openxmlformats.org/officeDocument/2006/relationships/font" Target="fonts/font46.fntdata"/><Relationship Id="rId69" Type="http://schemas.openxmlformats.org/officeDocument/2006/relationships/font" Target="fonts/font51.fntdata"/><Relationship Id="rId77" Type="http://schemas.openxmlformats.org/officeDocument/2006/relationships/font" Target="fonts/font59.fntdata"/><Relationship Id="rId8" Type="http://schemas.openxmlformats.org/officeDocument/2006/relationships/slide" Target="slides/slide7.xml"/><Relationship Id="rId51" Type="http://schemas.openxmlformats.org/officeDocument/2006/relationships/font" Target="fonts/font33.fntdata"/><Relationship Id="rId72" Type="http://schemas.openxmlformats.org/officeDocument/2006/relationships/font" Target="fonts/font54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59" Type="http://schemas.openxmlformats.org/officeDocument/2006/relationships/font" Target="fonts/font41.fntdata"/><Relationship Id="rId67" Type="http://schemas.openxmlformats.org/officeDocument/2006/relationships/font" Target="fonts/font49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54" Type="http://schemas.openxmlformats.org/officeDocument/2006/relationships/font" Target="fonts/font36.fntdata"/><Relationship Id="rId62" Type="http://schemas.openxmlformats.org/officeDocument/2006/relationships/font" Target="fonts/font44.fntdata"/><Relationship Id="rId70" Type="http://schemas.openxmlformats.org/officeDocument/2006/relationships/font" Target="fonts/font52.fntdata"/><Relationship Id="rId75" Type="http://schemas.openxmlformats.org/officeDocument/2006/relationships/font" Target="fonts/font5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Relationship Id="rId57" Type="http://schemas.openxmlformats.org/officeDocument/2006/relationships/font" Target="fonts/font39.fntdata"/><Relationship Id="rId10" Type="http://schemas.openxmlformats.org/officeDocument/2006/relationships/slide" Target="slides/slide9.xml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font" Target="fonts/font34.fntdata"/><Relationship Id="rId60" Type="http://schemas.openxmlformats.org/officeDocument/2006/relationships/font" Target="fonts/font42.fntdata"/><Relationship Id="rId65" Type="http://schemas.openxmlformats.org/officeDocument/2006/relationships/font" Target="fonts/font47.fntdata"/><Relationship Id="rId73" Type="http://schemas.openxmlformats.org/officeDocument/2006/relationships/font" Target="fonts/font55.fntdata"/><Relationship Id="rId78" Type="http://schemas.openxmlformats.org/officeDocument/2006/relationships/font" Target="fonts/font60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9" Type="http://schemas.openxmlformats.org/officeDocument/2006/relationships/font" Target="fonts/font21.fntdata"/><Relationship Id="rId34" Type="http://schemas.openxmlformats.org/officeDocument/2006/relationships/font" Target="fonts/font16.fntdata"/><Relationship Id="rId50" Type="http://schemas.openxmlformats.org/officeDocument/2006/relationships/font" Target="fonts/font32.fntdata"/><Relationship Id="rId55" Type="http://schemas.openxmlformats.org/officeDocument/2006/relationships/font" Target="fonts/font37.fntdata"/><Relationship Id="rId76" Type="http://schemas.openxmlformats.org/officeDocument/2006/relationships/font" Target="fonts/font58.fntdata"/><Relationship Id="rId7" Type="http://schemas.openxmlformats.org/officeDocument/2006/relationships/slide" Target="slides/slide6.xml"/><Relationship Id="rId71" Type="http://schemas.openxmlformats.org/officeDocument/2006/relationships/font" Target="fonts/font53.fntdata"/><Relationship Id="rId2" Type="http://schemas.openxmlformats.org/officeDocument/2006/relationships/slide" Target="slides/slide1.xml"/><Relationship Id="rId29" Type="http://schemas.openxmlformats.org/officeDocument/2006/relationships/font" Target="fonts/font11.fntdata"/><Relationship Id="rId24" Type="http://schemas.openxmlformats.org/officeDocument/2006/relationships/font" Target="fonts/font6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66" Type="http://schemas.openxmlformats.org/officeDocument/2006/relationships/font" Target="fonts/font4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a93c0fe841_0_1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a93c0fe841_0_1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a93c0fe8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a93c0fe8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a93c0fe841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a93c0fe841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a93c0fe841_0_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a93c0fe841_0_9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a93c0fe841_0_10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a93c0fe841_0_10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a93c0fe841_0_1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a93c0fe841_0_1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a93c0fe841_0_1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a93c0fe841_0_1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93c0fe841_0_1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a93c0fe841_0_1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a93c0fe841_0_1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a93c0fe841_0_1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228442" y="379141"/>
            <a:ext cx="8687132" cy="4676079"/>
            <a:chOff x="228430" y="918821"/>
            <a:chExt cx="8687132" cy="3087729"/>
          </a:xfrm>
        </p:grpSpPr>
        <p:grpSp>
          <p:nvGrpSpPr>
            <p:cNvPr id="55" name="Google Shape;55;p13"/>
            <p:cNvGrpSpPr/>
            <p:nvPr/>
          </p:nvGrpSpPr>
          <p:grpSpPr>
            <a:xfrm>
              <a:off x="228430" y="918821"/>
              <a:ext cx="8687132" cy="2687587"/>
              <a:chOff x="228630" y="1610246"/>
              <a:chExt cx="8687132" cy="2687587"/>
            </a:xfrm>
          </p:grpSpPr>
          <p:sp>
            <p:nvSpPr>
              <p:cNvPr id="56" name="Google Shape;56;p13"/>
              <p:cNvSpPr/>
              <p:nvPr/>
            </p:nvSpPr>
            <p:spPr>
              <a:xfrm flipH="1">
                <a:off x="228630" y="1610366"/>
                <a:ext cx="5802000" cy="2687467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3"/>
              <p:cNvSpPr/>
              <p:nvPr/>
            </p:nvSpPr>
            <p:spPr>
              <a:xfrm flipH="1">
                <a:off x="6992310" y="1610366"/>
                <a:ext cx="961500" cy="961500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3"/>
              <p:cNvSpPr/>
              <p:nvPr/>
            </p:nvSpPr>
            <p:spPr>
              <a:xfrm flipH="1">
                <a:off x="7953900" y="2571956"/>
                <a:ext cx="961500" cy="961500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 flipH="1">
                <a:off x="6992310" y="2571957"/>
                <a:ext cx="961500" cy="963870"/>
              </a:xfrm>
              <a:prstGeom prst="roundRect">
                <a:avLst>
                  <a:gd name="adj" fmla="val 0"/>
                </a:avLst>
              </a:pr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 flipH="1">
                <a:off x="6030720" y="2571956"/>
                <a:ext cx="961500" cy="961500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 flipH="1">
                <a:off x="6030720" y="1610366"/>
                <a:ext cx="961500" cy="961500"/>
              </a:xfrm>
              <a:prstGeom prst="roundRect">
                <a:avLst>
                  <a:gd name="adj" fmla="val 0"/>
                </a:avLst>
              </a:prstGeom>
              <a:solidFill>
                <a:srgbClr val="4A86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 rot="10800000" flipH="1">
                <a:off x="6030630" y="1610246"/>
                <a:ext cx="1923300" cy="1923300"/>
              </a:xfrm>
              <a:prstGeom prst="pie">
                <a:avLst>
                  <a:gd name="adj1" fmla="val 10799888"/>
                  <a:gd name="adj2" fmla="val 16200000"/>
                </a:avLst>
              </a:pr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 rot="-5400000" flipH="1">
                <a:off x="5071320" y="2573096"/>
                <a:ext cx="959400" cy="9594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4A86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 flipH="1">
                <a:off x="6030510" y="1610366"/>
                <a:ext cx="1923300" cy="1923300"/>
              </a:xfrm>
              <a:prstGeom prst="pie">
                <a:avLst>
                  <a:gd name="adj1" fmla="val 10799888"/>
                  <a:gd name="adj2" fmla="val 16200000"/>
                </a:avLst>
              </a:prstGeom>
              <a:solidFill>
                <a:srgbClr val="4A86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3"/>
              <p:cNvSpPr/>
              <p:nvPr/>
            </p:nvSpPr>
            <p:spPr>
              <a:xfrm rot="10800000" flipH="1">
                <a:off x="7951862" y="2569575"/>
                <a:ext cx="963900" cy="963900"/>
              </a:xfrm>
              <a:prstGeom prst="rtTriangle">
                <a:avLst/>
              </a:prstGeom>
              <a:solidFill>
                <a:srgbClr val="4A86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3"/>
              <p:cNvSpPr/>
              <p:nvPr/>
            </p:nvSpPr>
            <p:spPr>
              <a:xfrm flipH="1">
                <a:off x="7956000" y="1610366"/>
                <a:ext cx="959400" cy="961500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3"/>
              <p:cNvSpPr/>
              <p:nvPr/>
            </p:nvSpPr>
            <p:spPr>
              <a:xfrm flipH="1">
                <a:off x="6992310" y="2571956"/>
                <a:ext cx="961500" cy="961500"/>
              </a:xfrm>
              <a:prstGeom prst="ellipse">
                <a:avLst/>
              </a:prstGeom>
              <a:solidFill>
                <a:srgbClr val="1212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 rot="5400000" flipH="1">
                <a:off x="7951832" y="1610336"/>
                <a:ext cx="963900" cy="963900"/>
              </a:xfrm>
              <a:prstGeom prst="rtTriangle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3"/>
              <p:cNvSpPr txBox="1"/>
              <p:nvPr/>
            </p:nvSpPr>
            <p:spPr>
              <a:xfrm>
                <a:off x="375813" y="1818325"/>
                <a:ext cx="4614900" cy="224698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rmAutofit fontScale="40000" lnSpcReduction="20000"/>
              </a:bodyPr>
              <a:lstStyle/>
              <a:p>
                <a:pPr>
                  <a:lnSpc>
                    <a:spcPct val="115000"/>
                  </a:lnSpc>
                  <a:buSzPct val="25629"/>
                </a:pPr>
                <a:r>
                  <a:rPr lang="en-US" sz="8800" b="1" dirty="0">
                    <a:solidFill>
                      <a:schemeClr val="bg1"/>
                    </a:solidFill>
                  </a:rPr>
                  <a:t>🎓 Final Project</a:t>
                </a:r>
                <a:br>
                  <a:rPr lang="en-US" sz="8800" b="1" dirty="0">
                    <a:solidFill>
                      <a:schemeClr val="bg1"/>
                    </a:solidFill>
                  </a:rPr>
                </a:br>
                <a:br>
                  <a:rPr lang="en-US" sz="8800" dirty="0">
                    <a:solidFill>
                      <a:schemeClr val="bg1"/>
                    </a:solidFill>
                  </a:rPr>
                </a:br>
                <a:r>
                  <a:rPr lang="en-US" sz="4400" b="1" dirty="0" err="1">
                    <a:solidFill>
                      <a:schemeClr val="bg1"/>
                    </a:solidFill>
                    <a:latin typeface="+mj-lt"/>
                  </a:rPr>
                  <a:t>Project</a:t>
                </a:r>
                <a:r>
                  <a:rPr lang="en-US" sz="4400" b="1" dirty="0">
                    <a:solidFill>
                      <a:schemeClr val="bg1"/>
                    </a:solidFill>
                    <a:latin typeface="+mj-lt"/>
                  </a:rPr>
                  <a:t> Title:</a:t>
                </a:r>
                <a:r>
                  <a:rPr lang="en" sz="4400" b="1" dirty="0">
                    <a:solidFill>
                      <a:schemeClr val="bg1"/>
                    </a:solidFill>
                    <a:latin typeface="+mj-lt"/>
                    <a:ea typeface="Plus Jakarta Sans Medium"/>
                    <a:cs typeface="Plus Jakarta Sans Medium"/>
                    <a:sym typeface="Plus Jakarta Sans Medium"/>
                  </a:rPr>
                  <a:t> </a:t>
                </a:r>
                <a:r>
                  <a:rPr lang="en" sz="4400" dirty="0">
                    <a:solidFill>
                      <a:schemeClr val="bg1"/>
                    </a:solidFill>
                    <a:latin typeface="+mj-lt"/>
                    <a:ea typeface="Plus Jakarta Sans Medium"/>
                    <a:cs typeface="Plus Jakarta Sans Medium"/>
                    <a:sym typeface="Plus Jakarta Sans Medium"/>
                  </a:rPr>
                  <a:t>German Traffic Sign Recognition Using CNNs PyTorch </a:t>
                </a:r>
              </a:p>
              <a:p>
                <a:pPr>
                  <a:lnSpc>
                    <a:spcPct val="115000"/>
                  </a:lnSpc>
                  <a:buSzPct val="25629"/>
                </a:pPr>
                <a:endParaRPr lang="en" sz="4400" dirty="0">
                  <a:solidFill>
                    <a:schemeClr val="bg1"/>
                  </a:solidFill>
                  <a:latin typeface="+mj-lt"/>
                  <a:ea typeface="Plus Jakarta Sans Medium"/>
                  <a:cs typeface="Plus Jakarta Sans Medium"/>
                  <a:sym typeface="Plus Jakarta Sans Medium"/>
                </a:endParaRPr>
              </a:p>
              <a:p>
                <a:pPr>
                  <a:lnSpc>
                    <a:spcPct val="115000"/>
                  </a:lnSpc>
                  <a:buSzPct val="25629"/>
                </a:pPr>
                <a:r>
                  <a:rPr lang="en-US" sz="4400" b="1" dirty="0">
                    <a:solidFill>
                      <a:schemeClr val="bg1"/>
                    </a:solidFill>
                    <a:latin typeface="+mj-lt"/>
                  </a:rPr>
                  <a:t>Course Title:  </a:t>
                </a:r>
                <a:r>
                  <a:rPr lang="en-US" sz="4000" dirty="0">
                    <a:solidFill>
                      <a:schemeClr val="bg1"/>
                    </a:solidFill>
                    <a:latin typeface="+mj-lt"/>
                  </a:rPr>
                  <a:t>INFO 6147 Deep Learning with </a:t>
                </a:r>
                <a:r>
                  <a:rPr lang="en-US" sz="4000" dirty="0" err="1">
                    <a:solidFill>
                      <a:schemeClr val="bg1"/>
                    </a:solidFill>
                    <a:latin typeface="+mj-lt"/>
                  </a:rPr>
                  <a:t>PyTorch</a:t>
                </a:r>
                <a:endParaRPr lang="en-US" sz="4000" dirty="0">
                  <a:solidFill>
                    <a:schemeClr val="bg1"/>
                  </a:solidFill>
                  <a:latin typeface="+mj-lt"/>
                </a:endParaRPr>
              </a:p>
              <a:p>
                <a:pPr lvl="0">
                  <a:lnSpc>
                    <a:spcPct val="115000"/>
                  </a:lnSpc>
                  <a:buSzPct val="25629"/>
                </a:pPr>
                <a:br>
                  <a:rPr lang="en-US" sz="4000" dirty="0">
                    <a:solidFill>
                      <a:schemeClr val="bg1"/>
                    </a:solidFill>
                    <a:latin typeface="+mj-lt"/>
                  </a:rPr>
                </a:br>
                <a:r>
                  <a:rPr lang="en-US" sz="4400" b="1" dirty="0">
                    <a:solidFill>
                      <a:schemeClr val="bg1"/>
                    </a:solidFill>
                    <a:latin typeface="+mj-lt"/>
                  </a:rPr>
                  <a:t>Student Name:  </a:t>
                </a:r>
                <a:r>
                  <a:rPr lang="en-US" sz="4000" dirty="0">
                    <a:solidFill>
                      <a:schemeClr val="bg1"/>
                    </a:solidFill>
                    <a:latin typeface="+mj-lt"/>
                  </a:rPr>
                  <a:t>Heba Alsharif</a:t>
                </a:r>
                <a:br>
                  <a:rPr lang="en-US" sz="4000" b="1" dirty="0">
                    <a:solidFill>
                      <a:schemeClr val="bg1"/>
                    </a:solidFill>
                    <a:latin typeface="+mj-lt"/>
                  </a:rPr>
                </a:br>
                <a:r>
                  <a:rPr lang="en-US" sz="4400" b="1" dirty="0">
                    <a:solidFill>
                      <a:schemeClr val="bg1"/>
                    </a:solidFill>
                    <a:latin typeface="+mj-lt"/>
                  </a:rPr>
                  <a:t>Professor</a:t>
                </a:r>
                <a:r>
                  <a:rPr lang="en-US" sz="4000" b="1" dirty="0">
                    <a:solidFill>
                      <a:schemeClr val="bg1"/>
                    </a:solidFill>
                    <a:latin typeface="+mj-lt"/>
                  </a:rPr>
                  <a:t>: </a:t>
                </a:r>
                <a:r>
                  <a:rPr lang="en-US" sz="4000" dirty="0">
                    <a:solidFill>
                      <a:schemeClr val="bg1"/>
                    </a:solidFill>
                    <a:latin typeface="+mj-lt"/>
                  </a:rPr>
                  <a:t>Mohammed </a:t>
                </a:r>
                <a:r>
                  <a:rPr lang="en-US" sz="4000" dirty="0" err="1">
                    <a:solidFill>
                      <a:schemeClr val="bg1"/>
                    </a:solidFill>
                    <a:latin typeface="+mj-lt"/>
                  </a:rPr>
                  <a:t>Yousefhussien</a:t>
                </a:r>
                <a:r>
                  <a:rPr lang="en-US" sz="4000" dirty="0">
                    <a:solidFill>
                      <a:schemeClr val="bg1"/>
                    </a:solidFill>
                    <a:latin typeface="+mj-lt"/>
                  </a:rPr>
                  <a:t> </a:t>
                </a:r>
                <a:br>
                  <a:rPr lang="en-US" sz="4000" dirty="0">
                    <a:solidFill>
                      <a:schemeClr val="bg1"/>
                    </a:solidFill>
                    <a:latin typeface="+mj-lt"/>
                  </a:rPr>
                </a:br>
                <a:endParaRPr sz="3970" dirty="0">
                  <a:solidFill>
                    <a:schemeClr val="bg1"/>
                  </a:solidFill>
                  <a:latin typeface="+mj-lt"/>
                  <a:ea typeface="Plus Jakarta Sans Medium"/>
                  <a:cs typeface="Plus Jakarta Sans Medium"/>
                  <a:sym typeface="Plus Jakarta Sans Medium"/>
                </a:endParaRPr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 rot="-5400000" flipH="1">
                <a:off x="6030630" y="1610366"/>
                <a:ext cx="1923300" cy="1923300"/>
              </a:xfrm>
              <a:prstGeom prst="pie">
                <a:avLst>
                  <a:gd name="adj1" fmla="val 10799888"/>
                  <a:gd name="adj2" fmla="val 16200000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" name="Google Shape;73;p13"/>
            <p:cNvSpPr txBox="1"/>
            <p:nvPr/>
          </p:nvSpPr>
          <p:spPr>
            <a:xfrm>
              <a:off x="2924100" y="3568550"/>
              <a:ext cx="3295800" cy="43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98FE1-3C05-07E6-216E-F511D1C84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b="1" dirty="0"/>
              <a:t>Baseline vs Final Model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38CB0-4DDD-29B9-DC56-5FB77FDF7D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1800" b="1" dirty="0"/>
              <a:t>Final Model:</a:t>
            </a:r>
          </a:p>
          <a:p>
            <a:pPr marL="139700" indent="0">
              <a:buNone/>
            </a:pPr>
            <a:r>
              <a:rPr lang="en-US" sz="1800" b="1" dirty="0"/>
              <a:t> stable curves, lower loss, higher accuracy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B81B7-99A7-409F-2A7B-64FCEE41E8B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1800" b="1" dirty="0"/>
              <a:t>Baseline:</a:t>
            </a:r>
          </a:p>
          <a:p>
            <a:pPr marL="139700" indent="0">
              <a:buNone/>
            </a:pPr>
            <a:r>
              <a:rPr lang="en-US" sz="1800" dirty="0"/>
              <a:t> more fluctuation, higher </a:t>
            </a:r>
            <a:r>
              <a:rPr lang="en-US" sz="1800" dirty="0" err="1"/>
              <a:t>val</a:t>
            </a:r>
            <a:r>
              <a:rPr lang="en-US" sz="1800" dirty="0"/>
              <a:t> loss, weaker generalization</a:t>
            </a:r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2341A339-49C7-851A-8D78-89E7D58E2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28" y="2668860"/>
            <a:ext cx="3992672" cy="19000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 descr="A graph of a number of people&#10;&#10;AI-generated content may be incorrect.">
            <a:extLst>
              <a:ext uri="{FF2B5EF4-FFF2-40B4-BE49-F238E27FC236}">
                <a16:creationId xmlns:a16="http://schemas.microsoft.com/office/drawing/2014/main" id="{79405B8F-B585-8758-3D92-9DB76BC7A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628" y="2668860"/>
            <a:ext cx="3992672" cy="19000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034185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showing a number of blue squares&#10;&#10;AI-generated content may be incorrect.">
            <a:extLst>
              <a:ext uri="{FF2B5EF4-FFF2-40B4-BE49-F238E27FC236}">
                <a16:creationId xmlns:a16="http://schemas.microsoft.com/office/drawing/2014/main" id="{B3A3823B-0FC8-FB10-1686-E16C78F69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024" y="1932877"/>
            <a:ext cx="5032917" cy="31511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DED5F5-AB78-2B33-1D58-36D7438AA015}"/>
              </a:ext>
            </a:extLst>
          </p:cNvPr>
          <p:cNvSpPr txBox="1"/>
          <p:nvPr/>
        </p:nvSpPr>
        <p:spPr>
          <a:xfrm>
            <a:off x="267629" y="185854"/>
            <a:ext cx="8608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Confusion Matrix – Final Model Evaluation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9EF333-E127-90A5-C3A3-FB971FC637B1}"/>
              </a:ext>
            </a:extLst>
          </p:cNvPr>
          <p:cNvSpPr txBox="1"/>
          <p:nvPr/>
        </p:nvSpPr>
        <p:spPr>
          <a:xfrm>
            <a:off x="646771" y="855659"/>
            <a:ext cx="6965795" cy="10772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 Shows class-wise prediction performance for all 43 traffic sign categories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.Strong diagonal values indicate high correct classification.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Minimal confusion mainly between visually similar signs.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Confirms excellent generalization on unseen test data</a:t>
            </a:r>
            <a:r>
              <a:rPr lang="en-US" b="1" dirty="0"/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308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06645-6DAA-06D9-3CBC-1E05E8DC7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6535"/>
            <a:ext cx="8520600" cy="483855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Autoencoder</a:t>
            </a:r>
            <a:br>
              <a:rPr lang="en-US" sz="3200" b="1" dirty="0"/>
            </a:br>
            <a:endParaRPr lang="en-US" sz="1200" dirty="0"/>
          </a:p>
        </p:txBody>
      </p:sp>
      <p:pic>
        <p:nvPicPr>
          <p:cNvPr id="4" name="Picture 3" descr="8c2dc821-efd1-43d2-888c-d1a29ca4a940.png">
            <a:extLst>
              <a:ext uri="{FF2B5EF4-FFF2-40B4-BE49-F238E27FC236}">
                <a16:creationId xmlns:a16="http://schemas.microsoft.com/office/drawing/2014/main" id="{EEEBBAF6-8928-0D8E-095F-D1C5CBE3C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483" y="693700"/>
            <a:ext cx="6727902" cy="2031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pic>
      <p:pic>
        <p:nvPicPr>
          <p:cNvPr id="5" name="Picture 4" descr="Screenshot 2025-12-06 105557.png">
            <a:extLst>
              <a:ext uri="{FF2B5EF4-FFF2-40B4-BE49-F238E27FC236}">
                <a16:creationId xmlns:a16="http://schemas.microsoft.com/office/drawing/2014/main" id="{DD381320-B828-42D4-72F6-3EB2FA480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2898335"/>
            <a:ext cx="3516886" cy="208254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pic>
      <p:pic>
        <p:nvPicPr>
          <p:cNvPr id="6" name="Picture 5" descr="Screenshot 2025-12-06 105641.png">
            <a:extLst>
              <a:ext uri="{FF2B5EF4-FFF2-40B4-BE49-F238E27FC236}">
                <a16:creationId xmlns:a16="http://schemas.microsoft.com/office/drawing/2014/main" id="{74A1CE15-C24E-C286-122D-4248473B7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938" y="2835291"/>
            <a:ext cx="4607362" cy="2208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5AC144-A322-6021-1CD4-95BCED803959}"/>
              </a:ext>
            </a:extLst>
          </p:cNvPr>
          <p:cNvSpPr txBox="1"/>
          <p:nvPr/>
        </p:nvSpPr>
        <p:spPr>
          <a:xfrm>
            <a:off x="148148" y="693700"/>
            <a:ext cx="1895707" cy="2031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 denoising autoencoder that compresses images into a latent space and reconstructs a clean version, improving robustness and feature learning."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791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7B25-713F-43AD-1315-B6917DCB3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073" y="258000"/>
            <a:ext cx="3739910" cy="5727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DCGAN Pipeline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Screenshot 2025-12-06 105718.png">
            <a:extLst>
              <a:ext uri="{FF2B5EF4-FFF2-40B4-BE49-F238E27FC236}">
                <a16:creationId xmlns:a16="http://schemas.microsoft.com/office/drawing/2014/main" id="{C5795B23-C2EC-A8C4-14EB-C6DD2C4A1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521" y="369512"/>
            <a:ext cx="3099030" cy="249787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5" name="Picture 4" descr="Screenshot 2025-12-06 105733.png">
            <a:extLst>
              <a:ext uri="{FF2B5EF4-FFF2-40B4-BE49-F238E27FC236}">
                <a16:creationId xmlns:a16="http://schemas.microsoft.com/office/drawing/2014/main" id="{7592DE75-BB47-4C25-7CD6-9A43D8E64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56" y="3062866"/>
            <a:ext cx="2876585" cy="19031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 descr="Screenshot 2025-12-06 105747.png">
            <a:extLst>
              <a:ext uri="{FF2B5EF4-FFF2-40B4-BE49-F238E27FC236}">
                <a16:creationId xmlns:a16="http://schemas.microsoft.com/office/drawing/2014/main" id="{0EA840C5-1E59-612A-B32A-EBE91D0D64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8541" y="3062866"/>
            <a:ext cx="5162433" cy="19031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6D2D75-BD49-9F53-E7C6-9DEB21B7E3B7}"/>
              </a:ext>
            </a:extLst>
          </p:cNvPr>
          <p:cNvSpPr txBox="1"/>
          <p:nvPr/>
        </p:nvSpPr>
        <p:spPr>
          <a:xfrm>
            <a:off x="491956" y="1425160"/>
            <a:ext cx="3697476" cy="73866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A DCGAN model trained to generate synthetic traffic-sign images using a generator–discriminator framework.</a:t>
            </a:r>
          </a:p>
        </p:txBody>
      </p:sp>
    </p:spTree>
    <p:extLst>
      <p:ext uri="{BB962C8B-B14F-4D97-AF65-F5344CB8AC3E}">
        <p14:creationId xmlns:p14="http://schemas.microsoft.com/office/powerpoint/2010/main" val="584083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Enhancements</a:t>
            </a:r>
            <a:endParaRPr/>
          </a:p>
        </p:txBody>
      </p:sp>
      <p:grpSp>
        <p:nvGrpSpPr>
          <p:cNvPr id="238" name="Google Shape;238;p21"/>
          <p:cNvGrpSpPr/>
          <p:nvPr/>
        </p:nvGrpSpPr>
        <p:grpSpPr>
          <a:xfrm>
            <a:off x="1338900" y="1141022"/>
            <a:ext cx="6466200" cy="2845300"/>
            <a:chOff x="1338900" y="1406275"/>
            <a:chExt cx="6466200" cy="2845300"/>
          </a:xfrm>
        </p:grpSpPr>
        <p:grpSp>
          <p:nvGrpSpPr>
            <p:cNvPr id="239" name="Google Shape;239;p21"/>
            <p:cNvGrpSpPr/>
            <p:nvPr/>
          </p:nvGrpSpPr>
          <p:grpSpPr>
            <a:xfrm>
              <a:off x="1338900" y="1406275"/>
              <a:ext cx="6466200" cy="1138570"/>
              <a:chOff x="1338900" y="1258700"/>
              <a:chExt cx="6466200" cy="1138570"/>
            </a:xfrm>
          </p:grpSpPr>
          <p:sp>
            <p:nvSpPr>
              <p:cNvPr id="240" name="Google Shape;240;p21"/>
              <p:cNvSpPr txBox="1"/>
              <p:nvPr/>
            </p:nvSpPr>
            <p:spPr>
              <a:xfrm>
                <a:off x="1338900" y="1703370"/>
                <a:ext cx="6362876" cy="69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0" bIns="91425" anchor="ctr" anchorCtr="0">
                <a:no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Incorporate ensemble models and attention mechanisms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Explore advanced CNN/Transformer architectures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Apply model quantization for efficient edge deployment</a:t>
                </a:r>
              </a:p>
            </p:txBody>
          </p:sp>
          <p:sp>
            <p:nvSpPr>
              <p:cNvPr id="241" name="Google Shape;241;p21"/>
              <p:cNvSpPr txBox="1"/>
              <p:nvPr/>
            </p:nvSpPr>
            <p:spPr>
              <a:xfrm>
                <a:off x="1338900" y="1258700"/>
                <a:ext cx="6466200" cy="226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rgbClr val="0B5394"/>
                    </a:solidFill>
                    <a:latin typeface="Chakra Petch"/>
                    <a:ea typeface="Chakra Petch"/>
                    <a:cs typeface="Chakra Petch"/>
                    <a:sym typeface="Chakra Petch"/>
                  </a:rPr>
                  <a:t>Model Improvements</a:t>
                </a:r>
                <a:endParaRPr sz="1000" b="1">
                  <a:solidFill>
                    <a:srgbClr val="0B5394"/>
                  </a:solidFill>
                  <a:latin typeface="Chakra Petch"/>
                  <a:ea typeface="Chakra Petch"/>
                  <a:cs typeface="Chakra Petch"/>
                  <a:sym typeface="Chakra Petch"/>
                </a:endParaRPr>
              </a:p>
            </p:txBody>
          </p:sp>
          <p:cxnSp>
            <p:nvCxnSpPr>
              <p:cNvPr id="242" name="Google Shape;242;p21"/>
              <p:cNvCxnSpPr/>
              <p:nvPr/>
            </p:nvCxnSpPr>
            <p:spPr>
              <a:xfrm>
                <a:off x="1338900" y="1485488"/>
                <a:ext cx="6466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B539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43" name="Google Shape;243;p21"/>
            <p:cNvGrpSpPr/>
            <p:nvPr/>
          </p:nvGrpSpPr>
          <p:grpSpPr>
            <a:xfrm>
              <a:off x="1338900" y="2715525"/>
              <a:ext cx="6466200" cy="226800"/>
              <a:chOff x="1338900" y="1258700"/>
              <a:chExt cx="6466200" cy="226800"/>
            </a:xfrm>
          </p:grpSpPr>
          <p:sp>
            <p:nvSpPr>
              <p:cNvPr id="245" name="Google Shape;245;p21"/>
              <p:cNvSpPr txBox="1"/>
              <p:nvPr/>
            </p:nvSpPr>
            <p:spPr>
              <a:xfrm>
                <a:off x="1338900" y="1258700"/>
                <a:ext cx="6466200" cy="226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rgbClr val="0B5394"/>
                    </a:solidFill>
                    <a:latin typeface="Chakra Petch"/>
                    <a:ea typeface="Chakra Petch"/>
                    <a:cs typeface="Chakra Petch"/>
                    <a:sym typeface="Chakra Petch"/>
                  </a:rPr>
                  <a:t>Data expansion</a:t>
                </a:r>
                <a:endParaRPr sz="1000" b="1">
                  <a:solidFill>
                    <a:srgbClr val="0B5394"/>
                  </a:solidFill>
                  <a:latin typeface="Chakra Petch"/>
                  <a:ea typeface="Chakra Petch"/>
                  <a:cs typeface="Chakra Petch"/>
                  <a:sym typeface="Chakra Petch"/>
                </a:endParaRPr>
              </a:p>
            </p:txBody>
          </p:sp>
          <p:cxnSp>
            <p:nvCxnSpPr>
              <p:cNvPr id="246" name="Google Shape;246;p21"/>
              <p:cNvCxnSpPr/>
              <p:nvPr/>
            </p:nvCxnSpPr>
            <p:spPr>
              <a:xfrm>
                <a:off x="1338900" y="1485488"/>
                <a:ext cx="6466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B539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47" name="Google Shape;247;p21"/>
            <p:cNvGrpSpPr/>
            <p:nvPr/>
          </p:nvGrpSpPr>
          <p:grpSpPr>
            <a:xfrm>
              <a:off x="1338900" y="3779321"/>
              <a:ext cx="6466200" cy="472254"/>
              <a:chOff x="1338900" y="1013246"/>
              <a:chExt cx="6466200" cy="472254"/>
            </a:xfrm>
          </p:grpSpPr>
          <p:sp>
            <p:nvSpPr>
              <p:cNvPr id="249" name="Google Shape;249;p21"/>
              <p:cNvSpPr txBox="1"/>
              <p:nvPr/>
            </p:nvSpPr>
            <p:spPr>
              <a:xfrm>
                <a:off x="1338900" y="1013246"/>
                <a:ext cx="6466200" cy="4722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 dirty="0">
                    <a:solidFill>
                      <a:srgbClr val="0B5394"/>
                    </a:solidFill>
                    <a:latin typeface="Chakra Petch"/>
                    <a:ea typeface="Chakra Petch"/>
                    <a:cs typeface="Chakra Petch"/>
                    <a:sym typeface="Chakra Petch"/>
                  </a:rPr>
                  <a:t>Deployment</a:t>
                </a:r>
                <a:endParaRPr sz="1000" b="1" dirty="0">
                  <a:solidFill>
                    <a:srgbClr val="0B5394"/>
                  </a:solidFill>
                  <a:latin typeface="Chakra Petch"/>
                  <a:ea typeface="Chakra Petch"/>
                  <a:cs typeface="Chakra Petch"/>
                  <a:sym typeface="Chakra Petch"/>
                </a:endParaRPr>
              </a:p>
            </p:txBody>
          </p:sp>
          <p:cxnSp>
            <p:nvCxnSpPr>
              <p:cNvPr id="250" name="Google Shape;250;p21"/>
              <p:cNvCxnSpPr/>
              <p:nvPr/>
            </p:nvCxnSpPr>
            <p:spPr>
              <a:xfrm>
                <a:off x="1338900" y="1485488"/>
                <a:ext cx="6466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B539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7FE08DCA-3645-F74F-28C9-98D16C2825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8900" y="2820168"/>
            <a:ext cx="663793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Add international traffic signs and synthetic data (GAN-generated samples)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Include more challenging conditions (nighttime, rain, snow, glare).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B60595-91BA-C185-77D6-5C916B157F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8900" y="4068854"/>
            <a:ext cx="4038285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Export to ONNX for real-time inference.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Optimize using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TensorRT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Integrate with live video processing pipelines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 and Key achievements</a:t>
            </a:r>
          </a:p>
        </p:txBody>
      </p:sp>
      <p:grpSp>
        <p:nvGrpSpPr>
          <p:cNvPr id="256" name="Google Shape;256;p22"/>
          <p:cNvGrpSpPr/>
          <p:nvPr/>
        </p:nvGrpSpPr>
        <p:grpSpPr>
          <a:xfrm>
            <a:off x="671550" y="1186300"/>
            <a:ext cx="7800900" cy="3491700"/>
            <a:chOff x="494425" y="1186300"/>
            <a:chExt cx="7800900" cy="3491700"/>
          </a:xfrm>
        </p:grpSpPr>
        <p:sp>
          <p:nvSpPr>
            <p:cNvPr id="257" name="Google Shape;257;p22"/>
            <p:cNvSpPr/>
            <p:nvPr/>
          </p:nvSpPr>
          <p:spPr>
            <a:xfrm>
              <a:off x="494425" y="1186300"/>
              <a:ext cx="7800900" cy="3491700"/>
            </a:xfrm>
            <a:prstGeom prst="rect">
              <a:avLst/>
            </a:prstGeom>
            <a:gradFill>
              <a:gsLst>
                <a:gs pos="0">
                  <a:srgbClr val="F4F2EB"/>
                </a:gs>
                <a:gs pos="100000">
                  <a:srgbClr val="E9E1D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"/>
                <a:ea typeface="DM Sans"/>
                <a:cs typeface="DM Sans"/>
                <a:sym typeface="DM Sans"/>
              </a:endParaRPr>
            </a:p>
          </p:txBody>
        </p:sp>
        <p:cxnSp>
          <p:nvCxnSpPr>
            <p:cNvPr id="258" name="Google Shape;258;p22"/>
            <p:cNvCxnSpPr/>
            <p:nvPr/>
          </p:nvCxnSpPr>
          <p:spPr>
            <a:xfrm>
              <a:off x="1052564" y="2828854"/>
              <a:ext cx="6925500" cy="0"/>
            </a:xfrm>
            <a:prstGeom prst="straightConnector1">
              <a:avLst/>
            </a:prstGeom>
            <a:noFill/>
            <a:ln w="9525" cap="flat" cmpd="sng">
              <a:solidFill>
                <a:srgbClr val="783F0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22"/>
            <p:cNvCxnSpPr/>
            <p:nvPr/>
          </p:nvCxnSpPr>
          <p:spPr>
            <a:xfrm>
              <a:off x="1052564" y="1963787"/>
              <a:ext cx="6925500" cy="0"/>
            </a:xfrm>
            <a:prstGeom prst="straightConnector1">
              <a:avLst/>
            </a:prstGeom>
            <a:noFill/>
            <a:ln w="9525" cap="flat" cmpd="sng">
              <a:solidFill>
                <a:srgbClr val="783F0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2" name="Google Shape;262;p22"/>
            <p:cNvGrpSpPr/>
            <p:nvPr/>
          </p:nvGrpSpPr>
          <p:grpSpPr>
            <a:xfrm>
              <a:off x="912265" y="2299728"/>
              <a:ext cx="428292" cy="157008"/>
              <a:chOff x="912265" y="2130931"/>
              <a:chExt cx="428292" cy="157008"/>
            </a:xfrm>
          </p:grpSpPr>
          <p:sp>
            <p:nvSpPr>
              <p:cNvPr id="263" name="Google Shape;263;p22"/>
              <p:cNvSpPr/>
              <p:nvPr/>
            </p:nvSpPr>
            <p:spPr>
              <a:xfrm rot="10800000">
                <a:off x="912265" y="2130931"/>
                <a:ext cx="285542" cy="156900"/>
              </a:xfrm>
              <a:prstGeom prst="pie">
                <a:avLst>
                  <a:gd name="adj1" fmla="val 5400368"/>
                  <a:gd name="adj2" fmla="val 16200000"/>
                </a:avLst>
              </a:pr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800">
                  <a:solidFill>
                    <a:srgbClr val="434343"/>
                  </a:solidFill>
                  <a:latin typeface="Domine"/>
                  <a:ea typeface="Domine"/>
                  <a:cs typeface="Domine"/>
                  <a:sym typeface="Domine"/>
                </a:endParaRPr>
              </a:p>
            </p:txBody>
          </p:sp>
          <p:sp>
            <p:nvSpPr>
              <p:cNvPr id="264" name="Google Shape;264;p22"/>
              <p:cNvSpPr/>
              <p:nvPr/>
            </p:nvSpPr>
            <p:spPr>
              <a:xfrm rot="10800000">
                <a:off x="1055015" y="2131038"/>
                <a:ext cx="285542" cy="156900"/>
              </a:xfrm>
              <a:prstGeom prst="pie">
                <a:avLst>
                  <a:gd name="adj1" fmla="val 5400368"/>
                  <a:gd name="adj2" fmla="val 16200000"/>
                </a:avLst>
              </a:prstGeom>
              <a:solidFill>
                <a:srgbClr val="783F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800">
                  <a:solidFill>
                    <a:srgbClr val="402145"/>
                  </a:solidFill>
                  <a:latin typeface="Domine"/>
                  <a:ea typeface="Domine"/>
                  <a:cs typeface="Domine"/>
                  <a:sym typeface="Domine"/>
                </a:endParaRPr>
              </a:p>
            </p:txBody>
          </p:sp>
        </p:grpSp>
        <p:grpSp>
          <p:nvGrpSpPr>
            <p:cNvPr id="265" name="Google Shape;265;p22"/>
            <p:cNvGrpSpPr/>
            <p:nvPr/>
          </p:nvGrpSpPr>
          <p:grpSpPr>
            <a:xfrm>
              <a:off x="912265" y="1418824"/>
              <a:ext cx="7065928" cy="381600"/>
              <a:chOff x="912265" y="1334425"/>
              <a:chExt cx="7065928" cy="381600"/>
            </a:xfrm>
          </p:grpSpPr>
          <p:grpSp>
            <p:nvGrpSpPr>
              <p:cNvPr id="266" name="Google Shape;266;p22"/>
              <p:cNvGrpSpPr/>
              <p:nvPr/>
            </p:nvGrpSpPr>
            <p:grpSpPr>
              <a:xfrm>
                <a:off x="912265" y="1446781"/>
                <a:ext cx="428292" cy="157028"/>
                <a:chOff x="912265" y="1446781"/>
                <a:chExt cx="428292" cy="157028"/>
              </a:xfrm>
            </p:grpSpPr>
            <p:sp>
              <p:nvSpPr>
                <p:cNvPr id="267" name="Google Shape;267;p22"/>
                <p:cNvSpPr/>
                <p:nvPr/>
              </p:nvSpPr>
              <p:spPr>
                <a:xfrm rot="10800000">
                  <a:off x="912265" y="1446781"/>
                  <a:ext cx="285542" cy="156900"/>
                </a:xfrm>
                <a:prstGeom prst="pie">
                  <a:avLst>
                    <a:gd name="adj1" fmla="val 5400368"/>
                    <a:gd name="adj2" fmla="val 16200000"/>
                  </a:avLst>
                </a:prstGeom>
                <a:solidFill>
                  <a:srgbClr val="783F0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800">
                    <a:solidFill>
                      <a:srgbClr val="434343"/>
                    </a:solidFill>
                    <a:latin typeface="Domine"/>
                    <a:ea typeface="Domine"/>
                    <a:cs typeface="Domine"/>
                    <a:sym typeface="Domine"/>
                  </a:endParaRPr>
                </a:p>
              </p:txBody>
            </p:sp>
            <p:sp>
              <p:nvSpPr>
                <p:cNvPr id="268" name="Google Shape;268;p22"/>
                <p:cNvSpPr/>
                <p:nvPr/>
              </p:nvSpPr>
              <p:spPr>
                <a:xfrm rot="10800000">
                  <a:off x="1055015" y="1446909"/>
                  <a:ext cx="285542" cy="156900"/>
                </a:xfrm>
                <a:prstGeom prst="pie">
                  <a:avLst>
                    <a:gd name="adj1" fmla="val 5400368"/>
                    <a:gd name="adj2" fmla="val 16200000"/>
                  </a:avLst>
                </a:prstGeom>
                <a:solidFill>
                  <a:srgbClr val="783F0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800">
                    <a:solidFill>
                      <a:srgbClr val="402145"/>
                    </a:solidFill>
                    <a:latin typeface="Domine"/>
                    <a:ea typeface="Domine"/>
                    <a:cs typeface="Domine"/>
                    <a:sym typeface="Domine"/>
                  </a:endParaRPr>
                </a:p>
              </p:txBody>
            </p:sp>
          </p:grpSp>
          <p:sp>
            <p:nvSpPr>
              <p:cNvPr id="269" name="Google Shape;269;p22"/>
              <p:cNvSpPr txBox="1"/>
              <p:nvPr/>
            </p:nvSpPr>
            <p:spPr>
              <a:xfrm>
                <a:off x="1498621" y="1334425"/>
                <a:ext cx="6479572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Built a high-accuracy, deep-learning traffic sign recognition system using both custom CNNs and transfer learning</a:t>
                </a:r>
              </a:p>
            </p:txBody>
          </p:sp>
        </p:grpSp>
        <p:grpSp>
          <p:nvGrpSpPr>
            <p:cNvPr id="270" name="Google Shape;270;p22"/>
            <p:cNvGrpSpPr/>
            <p:nvPr/>
          </p:nvGrpSpPr>
          <p:grpSpPr>
            <a:xfrm>
              <a:off x="912265" y="3088673"/>
              <a:ext cx="7065932" cy="1304552"/>
              <a:chOff x="912265" y="2702850"/>
              <a:chExt cx="7065932" cy="1304552"/>
            </a:xfrm>
          </p:grpSpPr>
          <p:grpSp>
            <p:nvGrpSpPr>
              <p:cNvPr id="271" name="Google Shape;271;p22"/>
              <p:cNvGrpSpPr/>
              <p:nvPr/>
            </p:nvGrpSpPr>
            <p:grpSpPr>
              <a:xfrm>
                <a:off x="912265" y="3104448"/>
                <a:ext cx="428292" cy="157008"/>
                <a:chOff x="912265" y="2815081"/>
                <a:chExt cx="428292" cy="157008"/>
              </a:xfrm>
            </p:grpSpPr>
            <p:sp>
              <p:nvSpPr>
                <p:cNvPr id="272" name="Google Shape;272;p22"/>
                <p:cNvSpPr/>
                <p:nvPr/>
              </p:nvSpPr>
              <p:spPr>
                <a:xfrm rot="10800000">
                  <a:off x="912265" y="2815081"/>
                  <a:ext cx="285542" cy="156900"/>
                </a:xfrm>
                <a:prstGeom prst="pie">
                  <a:avLst>
                    <a:gd name="adj1" fmla="val 5400368"/>
                    <a:gd name="adj2" fmla="val 16200000"/>
                  </a:avLst>
                </a:prstGeom>
                <a:solidFill>
                  <a:srgbClr val="783F0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800">
                    <a:solidFill>
                      <a:srgbClr val="434343"/>
                    </a:solidFill>
                    <a:latin typeface="Domine"/>
                    <a:ea typeface="Domine"/>
                    <a:cs typeface="Domine"/>
                    <a:sym typeface="Domine"/>
                  </a:endParaRPr>
                </a:p>
              </p:txBody>
            </p:sp>
            <p:sp>
              <p:nvSpPr>
                <p:cNvPr id="273" name="Google Shape;273;p22"/>
                <p:cNvSpPr/>
                <p:nvPr/>
              </p:nvSpPr>
              <p:spPr>
                <a:xfrm rot="10800000">
                  <a:off x="1054958" y="2815188"/>
                  <a:ext cx="285600" cy="156900"/>
                </a:xfrm>
                <a:prstGeom prst="pie">
                  <a:avLst>
                    <a:gd name="adj1" fmla="val 5400368"/>
                    <a:gd name="adj2" fmla="val 16200000"/>
                  </a:avLst>
                </a:prstGeom>
                <a:solidFill>
                  <a:srgbClr val="783F0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800">
                    <a:solidFill>
                      <a:srgbClr val="402145"/>
                    </a:solidFill>
                    <a:latin typeface="Domine"/>
                    <a:ea typeface="Domine"/>
                    <a:cs typeface="Domine"/>
                    <a:sym typeface="Domine"/>
                  </a:endParaRPr>
                </a:p>
              </p:txBody>
            </p:sp>
          </p:grpSp>
          <p:sp>
            <p:nvSpPr>
              <p:cNvPr id="274" name="Google Shape;274;p22"/>
              <p:cNvSpPr txBox="1"/>
              <p:nvPr/>
            </p:nvSpPr>
            <p:spPr>
              <a:xfrm>
                <a:off x="1498625" y="2702850"/>
                <a:ext cx="6479572" cy="119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783F04"/>
                    </a:solidFill>
                    <a:latin typeface="DM Sans Medium"/>
                    <a:ea typeface="DM Sans Medium"/>
                    <a:cs typeface="DM Sans Medium"/>
                    <a:sym typeface="DM Sans Medium"/>
                  </a:rPr>
                  <a:t>Key Achievements:</a:t>
                </a:r>
                <a:endParaRPr sz="1600" dirty="0">
                  <a:solidFill>
                    <a:srgbClr val="783F04"/>
                  </a:solidFill>
                  <a:latin typeface="DM Sans Medium"/>
                  <a:ea typeface="DM Sans Medium"/>
                  <a:cs typeface="DM Sans Medium"/>
                  <a:sym typeface="DM Sans Medium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 lightweight custom CNN + optimized ResNet-18 transfer learning model.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Effective regularization: augmentation, dropout, early stopping, LR scheduling.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Fully reproducible, well-documented code suitable for real-world deployment</a:t>
                </a:r>
              </a:p>
              <a:p>
                <a:pPr marL="0" lvl="0" indent="0" algn="l" rtl="0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dirty="0">
                  <a:solidFill>
                    <a:srgbClr val="783F04"/>
                  </a:solidFill>
                  <a:latin typeface="DM Sans Medium"/>
                  <a:ea typeface="DM Sans Medium"/>
                  <a:cs typeface="DM Sans Medium"/>
                  <a:sym typeface="DM Sans Medium"/>
                </a:endParaRPr>
              </a:p>
            </p:txBody>
          </p:sp>
          <p:cxnSp>
            <p:nvCxnSpPr>
              <p:cNvPr id="275" name="Google Shape;275;p22"/>
              <p:cNvCxnSpPr/>
              <p:nvPr/>
            </p:nvCxnSpPr>
            <p:spPr>
              <a:xfrm>
                <a:off x="1052564" y="4007402"/>
                <a:ext cx="6925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83F0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" name="Rectangle 2">
            <a:extLst>
              <a:ext uri="{FF2B5EF4-FFF2-40B4-BE49-F238E27FC236}">
                <a16:creationId xmlns:a16="http://schemas.microsoft.com/office/drawing/2014/main" id="{17D6F6C6-0F86-3EED-92DE-F8233EBF75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5440" y="1915627"/>
            <a:ext cx="643917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Designed a complete pipeline covering data loading, preprocessing,    augmentation, model training, tuning, and evaluation.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Achieved strong generalization across all 43 classes with stable training behavior and minimal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PYTORCH : ZERO TO GANs at Jovian.ml (Part 2) | by Ankit Ranjan | Medium">
            <a:extLst>
              <a:ext uri="{FF2B5EF4-FFF2-40B4-BE49-F238E27FC236}">
                <a16:creationId xmlns:a16="http://schemas.microsoft.com/office/drawing/2014/main" id="{CCEBF1D4-30CD-77A8-F317-4B86838A0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856" y="776172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A17C59-329B-1172-86DB-A41FD93136DD}"/>
              </a:ext>
            </a:extLst>
          </p:cNvPr>
          <p:cNvSpPr txBox="1"/>
          <p:nvPr/>
        </p:nvSpPr>
        <p:spPr>
          <a:xfrm>
            <a:off x="5374888" y="4361615"/>
            <a:ext cx="3687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30804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grpSp>
        <p:nvGrpSpPr>
          <p:cNvPr id="79" name="Google Shape;79;p14"/>
          <p:cNvGrpSpPr/>
          <p:nvPr/>
        </p:nvGrpSpPr>
        <p:grpSpPr>
          <a:xfrm>
            <a:off x="519398" y="3820132"/>
            <a:ext cx="8105229" cy="875417"/>
            <a:chOff x="1593000" y="2322568"/>
            <a:chExt cx="5957975" cy="643500"/>
          </a:xfrm>
        </p:grpSpPr>
        <p:sp>
          <p:nvSpPr>
            <p:cNvPr id="80" name="Google Shape;80;p1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6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Significance:</a:t>
              </a:r>
              <a:endParaRPr sz="136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97182" dist="38873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36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536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611132" y="2323750"/>
              <a:ext cx="2747918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High accuracy model suitable for real-world intelligent road systems.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Shows how CNNs + generative models improve dataset quality and safety.</a:t>
              </a:r>
            </a:p>
          </p:txBody>
        </p:sp>
      </p:grpSp>
      <p:grpSp>
        <p:nvGrpSpPr>
          <p:cNvPr id="87" name="Google Shape;87;p14"/>
          <p:cNvGrpSpPr/>
          <p:nvPr/>
        </p:nvGrpSpPr>
        <p:grpSpPr>
          <a:xfrm>
            <a:off x="519376" y="1162411"/>
            <a:ext cx="8105229" cy="1326349"/>
            <a:chOff x="1593000" y="2322568"/>
            <a:chExt cx="5957975" cy="643500"/>
          </a:xfrm>
        </p:grpSpPr>
        <p:sp>
          <p:nvSpPr>
            <p:cNvPr id="88" name="Google Shape;88;p1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6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Intelligent Traffic Sign Recognition System</a:t>
              </a:r>
              <a:endParaRPr sz="136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97182" dist="38873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36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536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241874" lvl="0">
                <a:lnSpc>
                  <a:spcPct val="115000"/>
                </a:lnSpc>
                <a:buClr>
                  <a:srgbClr val="A7291E"/>
                </a:buClr>
                <a:buSzPts val="1088"/>
              </a:pPr>
              <a:r>
                <a:rPr lang="en-US" sz="1100" dirty="0"/>
                <a:t>Built a deep learning model to automatically classify 43 traffic sign classes using the GTSRB dataset</a:t>
              </a:r>
              <a:endParaRPr sz="1088" dirty="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5" name="Google Shape;95;p14"/>
          <p:cNvGrpSpPr/>
          <p:nvPr/>
        </p:nvGrpSpPr>
        <p:grpSpPr>
          <a:xfrm>
            <a:off x="519394" y="2282283"/>
            <a:ext cx="8105229" cy="1537853"/>
            <a:chOff x="1593000" y="2221381"/>
            <a:chExt cx="5957975" cy="744687"/>
          </a:xfrm>
        </p:grpSpPr>
        <p:sp>
          <p:nvSpPr>
            <p:cNvPr id="96" name="Google Shape;96;p1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6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Key Components:</a:t>
              </a:r>
              <a:endParaRPr sz="136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97182" dist="38873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36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536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4611137" y="2221381"/>
              <a:ext cx="2747912" cy="7446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4375" tIns="124375" rIns="124375" bIns="124375" anchor="ctr" anchorCtr="0">
              <a:no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Data preprocessing + augmentation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Custom CNN architecture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Hyperparameter tuning (LR, Batch Size)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Autoencoder for noise removal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GAN for image generation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Training, validation &amp; testing framework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Motivation</a:t>
            </a:r>
            <a:endParaRPr/>
          </a:p>
        </p:txBody>
      </p:sp>
      <p:grpSp>
        <p:nvGrpSpPr>
          <p:cNvPr id="108" name="Google Shape;108;p15"/>
          <p:cNvGrpSpPr/>
          <p:nvPr/>
        </p:nvGrpSpPr>
        <p:grpSpPr>
          <a:xfrm>
            <a:off x="493551" y="1182882"/>
            <a:ext cx="8156911" cy="3606291"/>
            <a:chOff x="1328700" y="1137850"/>
            <a:chExt cx="6486609" cy="2867826"/>
          </a:xfrm>
        </p:grpSpPr>
        <p:sp>
          <p:nvSpPr>
            <p:cNvPr id="109" name="Google Shape;109;p15"/>
            <p:cNvSpPr txBox="1"/>
            <p:nvPr/>
          </p:nvSpPr>
          <p:spPr>
            <a:xfrm>
              <a:off x="4155933" y="1172354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4975" tIns="172475" rIns="114975" bIns="172475" anchor="ctr" anchorCtr="0">
              <a:noAutofit/>
            </a:bodyPr>
            <a:lstStyle/>
            <a:p>
              <a:pPr lvl="0"/>
              <a:r>
                <a:rPr lang="en-US" sz="1600" dirty="0"/>
                <a:t>Develop a reliable CNN for traffic sign classification</a:t>
              </a:r>
              <a:endParaRPr sz="1509" dirty="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10" name="Google Shape;110;p15"/>
            <p:cNvSpPr txBox="1"/>
            <p:nvPr/>
          </p:nvSpPr>
          <p:spPr>
            <a:xfrm>
              <a:off x="4248909" y="2284904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4975" tIns="172475" rIns="114975" bIns="172475" anchor="ctr" anchorCtr="0">
              <a:noAutofit/>
            </a:bodyPr>
            <a:lstStyle/>
            <a:p>
              <a:pPr lvl="0"/>
              <a:r>
                <a:rPr lang="en-US" sz="1600" dirty="0"/>
                <a:t>Compare baseline vs improved models</a:t>
              </a:r>
              <a:endParaRPr sz="1509" dirty="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11" name="Google Shape;111;p15"/>
            <p:cNvSpPr txBox="1"/>
            <p:nvPr/>
          </p:nvSpPr>
          <p:spPr>
            <a:xfrm>
              <a:off x="4248909" y="1711369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4975" tIns="172475" rIns="114975" bIns="172475" anchor="ctr" anchorCtr="0">
              <a:noAutofit/>
            </a:bodyPr>
            <a:lstStyle/>
            <a:p>
              <a:pPr lvl="0"/>
              <a:r>
                <a:rPr lang="en-US" sz="1600" dirty="0"/>
                <a:t>Achieve high accuracy on the GTSRB benchmark</a:t>
              </a:r>
              <a:endParaRPr sz="1509" dirty="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12" name="Google Shape;112;p15"/>
            <p:cNvSpPr txBox="1"/>
            <p:nvPr/>
          </p:nvSpPr>
          <p:spPr>
            <a:xfrm>
              <a:off x="4248909" y="2858473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4975" tIns="172475" rIns="114975" bIns="172475" anchor="ctr" anchorCtr="0">
              <a:noAutofit/>
            </a:bodyPr>
            <a:lstStyle/>
            <a:p>
              <a:pPr lvl="0">
                <a:lnSpc>
                  <a:spcPct val="80000"/>
                </a:lnSpc>
              </a:pPr>
              <a:r>
                <a:rPr lang="en-US" sz="1600" dirty="0"/>
                <a:t>Build a reproducible training pipeline</a:t>
              </a:r>
              <a:endParaRPr sz="1509" dirty="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13" name="Google Shape;113;p15"/>
            <p:cNvSpPr txBox="1"/>
            <p:nvPr/>
          </p:nvSpPr>
          <p:spPr>
            <a:xfrm>
              <a:off x="4248909" y="3432066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14975" tIns="172475" rIns="114975" bIns="172475" anchor="ctr" anchorCtr="0">
              <a:noAutofit/>
            </a:bodyPr>
            <a:lstStyle/>
            <a:p>
              <a:pPr lvl="0"/>
              <a:r>
                <a:rPr lang="en-US" sz="1600" dirty="0"/>
                <a:t>Use augmentation &amp; denoising to improve generalization</a:t>
              </a:r>
              <a:endParaRPr sz="1509" dirty="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cxnSp>
          <p:nvCxnSpPr>
            <p:cNvPr id="114" name="Google Shape;114;p15"/>
            <p:cNvCxnSpPr/>
            <p:nvPr/>
          </p:nvCxnSpPr>
          <p:spPr>
            <a:xfrm rot="10800000">
              <a:off x="3906000" y="1711425"/>
              <a:ext cx="3909300" cy="0"/>
            </a:xfrm>
            <a:prstGeom prst="straightConnector1">
              <a:avLst/>
            </a:prstGeom>
            <a:noFill/>
            <a:ln w="23950" cap="flat" cmpd="sng">
              <a:solidFill>
                <a:srgbClr val="FFA38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" name="Google Shape;115;p15"/>
            <p:cNvCxnSpPr/>
            <p:nvPr/>
          </p:nvCxnSpPr>
          <p:spPr>
            <a:xfrm rot="10800000">
              <a:off x="3906000" y="2284951"/>
              <a:ext cx="3909300" cy="0"/>
            </a:xfrm>
            <a:prstGeom prst="straightConnector1">
              <a:avLst/>
            </a:prstGeom>
            <a:noFill/>
            <a:ln w="23950" cap="flat" cmpd="sng">
              <a:solidFill>
                <a:srgbClr val="FFA38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16;p15"/>
            <p:cNvCxnSpPr/>
            <p:nvPr/>
          </p:nvCxnSpPr>
          <p:spPr>
            <a:xfrm rot="10800000">
              <a:off x="3906000" y="2858477"/>
              <a:ext cx="3909300" cy="0"/>
            </a:xfrm>
            <a:prstGeom prst="straightConnector1">
              <a:avLst/>
            </a:prstGeom>
            <a:noFill/>
            <a:ln w="23950" cap="flat" cmpd="sng">
              <a:solidFill>
                <a:srgbClr val="FFA38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15"/>
            <p:cNvCxnSpPr/>
            <p:nvPr/>
          </p:nvCxnSpPr>
          <p:spPr>
            <a:xfrm rot="10800000">
              <a:off x="3906000" y="3432075"/>
              <a:ext cx="3909300" cy="0"/>
            </a:xfrm>
            <a:prstGeom prst="straightConnector1">
              <a:avLst/>
            </a:prstGeom>
            <a:noFill/>
            <a:ln w="23950" cap="flat" cmpd="sng">
              <a:solidFill>
                <a:srgbClr val="FFA38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15"/>
            <p:cNvCxnSpPr/>
            <p:nvPr/>
          </p:nvCxnSpPr>
          <p:spPr>
            <a:xfrm rot="10800000">
              <a:off x="1328700" y="1137850"/>
              <a:ext cx="6486600" cy="0"/>
            </a:xfrm>
            <a:prstGeom prst="straightConnector1">
              <a:avLst/>
            </a:prstGeom>
            <a:noFill/>
            <a:ln w="23950" cap="flat" cmpd="sng">
              <a:solidFill>
                <a:srgbClr val="FFA38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9" name="Google Shape;119;p15"/>
            <p:cNvSpPr txBox="1"/>
            <p:nvPr/>
          </p:nvSpPr>
          <p:spPr>
            <a:xfrm>
              <a:off x="3905944" y="1310318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86" dirty="0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01.</a:t>
              </a:r>
              <a:endParaRPr sz="1886" dirty="0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sp>
          <p:nvSpPr>
            <p:cNvPr id="120" name="Google Shape;120;p15"/>
            <p:cNvSpPr txBox="1"/>
            <p:nvPr/>
          </p:nvSpPr>
          <p:spPr>
            <a:xfrm>
              <a:off x="3905944" y="1883841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86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02.</a:t>
              </a:r>
              <a:endParaRPr sz="1886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sp>
          <p:nvSpPr>
            <p:cNvPr id="121" name="Google Shape;121;p15"/>
            <p:cNvSpPr txBox="1"/>
            <p:nvPr/>
          </p:nvSpPr>
          <p:spPr>
            <a:xfrm>
              <a:off x="3905944" y="2457387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86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03.</a:t>
              </a:r>
              <a:endParaRPr sz="1886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sp>
          <p:nvSpPr>
            <p:cNvPr id="122" name="Google Shape;122;p15"/>
            <p:cNvSpPr txBox="1"/>
            <p:nvPr/>
          </p:nvSpPr>
          <p:spPr>
            <a:xfrm>
              <a:off x="3905944" y="3030945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86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04.</a:t>
              </a:r>
              <a:endParaRPr sz="1886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sp>
          <p:nvSpPr>
            <p:cNvPr id="123" name="Google Shape;123;p15"/>
            <p:cNvSpPr txBox="1"/>
            <p:nvPr/>
          </p:nvSpPr>
          <p:spPr>
            <a:xfrm>
              <a:off x="3905944" y="3604468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86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05.</a:t>
              </a:r>
              <a:endParaRPr sz="1886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pic>
          <p:nvPicPr>
            <p:cNvPr id="124" name="Google Shape;124;p15" descr="Teamwork, brainstorming concept. New project,office work. Job planner, various workers on workplace (Provided by Getty Images)"/>
            <p:cNvPicPr preferRelativeResize="0"/>
            <p:nvPr/>
          </p:nvPicPr>
          <p:blipFill rotWithShape="1">
            <a:blip r:embed="rId3">
              <a:alphaModFix/>
            </a:blip>
            <a:srcRect l="4603" r="4594"/>
            <a:stretch/>
          </p:blipFill>
          <p:spPr>
            <a:xfrm>
              <a:off x="1328775" y="1269650"/>
              <a:ext cx="2484250" cy="273602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25" name="Google Shape;125;p15"/>
            <p:cNvCxnSpPr/>
            <p:nvPr/>
          </p:nvCxnSpPr>
          <p:spPr>
            <a:xfrm rot="10800000">
              <a:off x="3906000" y="4005675"/>
              <a:ext cx="3909300" cy="0"/>
            </a:xfrm>
            <a:prstGeom prst="straightConnector1">
              <a:avLst/>
            </a:prstGeom>
            <a:noFill/>
            <a:ln w="23950" cap="flat" cmpd="sng">
              <a:solidFill>
                <a:srgbClr val="FFA38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title"/>
          </p:nvPr>
        </p:nvSpPr>
        <p:spPr>
          <a:xfrm>
            <a:off x="311700" y="1"/>
            <a:ext cx="8520600" cy="385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GTSRB dataset</a:t>
            </a:r>
            <a:endParaRPr dirty="0"/>
          </a:p>
        </p:txBody>
      </p:sp>
      <p:grpSp>
        <p:nvGrpSpPr>
          <p:cNvPr id="131" name="Google Shape;131;p16"/>
          <p:cNvGrpSpPr/>
          <p:nvPr/>
        </p:nvGrpSpPr>
        <p:grpSpPr>
          <a:xfrm>
            <a:off x="99060" y="609600"/>
            <a:ext cx="8405603" cy="2238488"/>
            <a:chOff x="2607150" y="1021206"/>
            <a:chExt cx="4539311" cy="3600713"/>
          </a:xfrm>
        </p:grpSpPr>
        <p:sp>
          <p:nvSpPr>
            <p:cNvPr id="132" name="Google Shape;132;p16"/>
            <p:cNvSpPr/>
            <p:nvPr/>
          </p:nvSpPr>
          <p:spPr>
            <a:xfrm rot="-5400000">
              <a:off x="2610750" y="1244694"/>
              <a:ext cx="571500" cy="5787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F8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2678400" y="1282344"/>
              <a:ext cx="436200" cy="503400"/>
            </a:xfrm>
            <a:prstGeom prst="star6">
              <a:avLst>
                <a:gd name="adj" fmla="val 43076"/>
                <a:gd name="hf" fmla="val 115470"/>
              </a:avLst>
            </a:prstGeom>
            <a:solidFill>
              <a:srgbClr val="FF59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 rot="-5400000">
              <a:off x="2610750" y="1864131"/>
              <a:ext cx="571500" cy="5787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F8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2657725" y="1914444"/>
              <a:ext cx="484200" cy="484200"/>
            </a:xfrm>
            <a:prstGeom prst="ellipse">
              <a:avLst/>
            </a:prstGeom>
            <a:solidFill>
              <a:srgbClr val="FF59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36" name="Google Shape;136;p16"/>
            <p:cNvSpPr/>
            <p:nvPr/>
          </p:nvSpPr>
          <p:spPr>
            <a:xfrm rot="-5400000">
              <a:off x="2610750" y="2769315"/>
              <a:ext cx="571500" cy="5787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F8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 rot="-5400000">
              <a:off x="2610750" y="3386790"/>
              <a:ext cx="571500" cy="5787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F89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38" name="Google Shape;138;p16"/>
            <p:cNvSpPr/>
            <p:nvPr/>
          </p:nvSpPr>
          <p:spPr>
            <a:xfrm rot="5400000" flipH="1">
              <a:off x="4890150" y="-436506"/>
              <a:ext cx="571500" cy="39411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39" name="Google Shape;139;p16"/>
            <p:cNvSpPr txBox="1"/>
            <p:nvPr/>
          </p:nvSpPr>
          <p:spPr>
            <a:xfrm>
              <a:off x="3185850" y="1248405"/>
              <a:ext cx="3866325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>
                <a:lnSpc>
                  <a:spcPct val="115000"/>
                </a:lnSpc>
              </a:pPr>
              <a:r>
                <a:rPr lang="en-US" sz="1100" dirty="0"/>
                <a:t>Contains </a:t>
              </a:r>
              <a:r>
                <a:rPr lang="en-US" sz="1100" b="1" dirty="0"/>
                <a:t>43 traffic sign classes</a:t>
              </a:r>
              <a:r>
                <a:rPr lang="en-US" sz="1100" dirty="0"/>
                <a:t> (speed limits, warnings, prohibitions, mandatory signs)</a:t>
              </a:r>
              <a:endParaRPr sz="1100" dirty="0">
                <a:solidFill>
                  <a:srgbClr val="666666"/>
                </a:solidFill>
                <a:latin typeface="Figtree Light"/>
                <a:ea typeface="Figtree Light"/>
                <a:cs typeface="Figtree Light"/>
                <a:sym typeface="Figtree Light"/>
              </a:endParaRPr>
            </a:p>
          </p:txBody>
        </p:sp>
        <p:sp>
          <p:nvSpPr>
            <p:cNvPr id="140" name="Google Shape;140;p16"/>
            <p:cNvSpPr/>
            <p:nvPr/>
          </p:nvSpPr>
          <p:spPr>
            <a:xfrm rot="5400000" flipH="1">
              <a:off x="4890150" y="182931"/>
              <a:ext cx="571500" cy="39411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41" name="Google Shape;141;p16"/>
            <p:cNvSpPr txBox="1"/>
            <p:nvPr/>
          </p:nvSpPr>
          <p:spPr>
            <a:xfrm>
              <a:off x="3192500" y="1888531"/>
              <a:ext cx="3859674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>
                <a:lnSpc>
                  <a:spcPct val="115000"/>
                </a:lnSpc>
              </a:pPr>
              <a:r>
                <a:rPr lang="en-US" sz="1100" dirty="0"/>
                <a:t>Includes </a:t>
              </a:r>
              <a:r>
                <a:rPr lang="en-US" sz="1100" b="1" dirty="0"/>
                <a:t>over 50,000 training images</a:t>
              </a:r>
              <a:r>
                <a:rPr lang="en-US" sz="1100" dirty="0"/>
                <a:t> and </a:t>
              </a:r>
              <a:r>
                <a:rPr lang="en-US" sz="1100" b="1" dirty="0"/>
                <a:t>12,000+ test images</a:t>
              </a:r>
              <a:r>
                <a:rPr lang="en-US" sz="1100" dirty="0"/>
                <a:t> collected under real driving conditions</a:t>
              </a:r>
              <a:endParaRPr sz="1100" dirty="0">
                <a:solidFill>
                  <a:srgbClr val="666666"/>
                </a:solidFill>
                <a:latin typeface="Figtree Light"/>
                <a:ea typeface="Figtree Light"/>
                <a:cs typeface="Figtree Light"/>
                <a:sym typeface="Figtree Light"/>
              </a:endParaRPr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2607150" y="2045781"/>
              <a:ext cx="5787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gtree Black"/>
                  <a:ea typeface="Figtree Black"/>
                  <a:cs typeface="Figtree Black"/>
                  <a:sym typeface="Figtree Black"/>
                </a:rPr>
                <a:t>1.2</a:t>
              </a:r>
              <a:endParaRPr>
                <a:solidFill>
                  <a:srgbClr val="FFFFFF"/>
                </a:solidFill>
                <a:latin typeface="Figtree Black"/>
                <a:ea typeface="Figtree Black"/>
                <a:cs typeface="Figtree Black"/>
                <a:sym typeface="Figtree Black"/>
              </a:endParaRPr>
            </a:p>
          </p:txBody>
        </p:sp>
        <p:sp>
          <p:nvSpPr>
            <p:cNvPr id="143" name="Google Shape;143;p16"/>
            <p:cNvSpPr/>
            <p:nvPr/>
          </p:nvSpPr>
          <p:spPr>
            <a:xfrm rot="5400000" flipH="1">
              <a:off x="4890150" y="1088115"/>
              <a:ext cx="571500" cy="39411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44" name="Google Shape;144;p16"/>
            <p:cNvSpPr txBox="1"/>
            <p:nvPr/>
          </p:nvSpPr>
          <p:spPr>
            <a:xfrm>
              <a:off x="3189175" y="2773028"/>
              <a:ext cx="38630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>
                <a:lnSpc>
                  <a:spcPct val="115000"/>
                </a:lnSpc>
              </a:pPr>
              <a:r>
                <a:rPr lang="en-US" sz="1100" dirty="0">
                  <a:solidFill>
                    <a:srgbClr val="434343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Varying illumination and weather condition.</a:t>
              </a:r>
            </a:p>
            <a:p>
              <a:pPr lvl="0">
                <a:lnSpc>
                  <a:spcPct val="115000"/>
                </a:lnSpc>
              </a:pPr>
              <a:r>
                <a:rPr lang="en-US" sz="1100" dirty="0"/>
                <a:t> (shadows, rain, brightness changes)</a:t>
              </a:r>
              <a:endParaRPr lang="en-US" sz="1100" dirty="0">
                <a:solidFill>
                  <a:srgbClr val="666666"/>
                </a:solidFill>
                <a:latin typeface="Figtree Light"/>
                <a:ea typeface="Figtree Light"/>
                <a:cs typeface="Figtree Light"/>
                <a:sym typeface="Figtree Light"/>
              </a:endParaRPr>
            </a:p>
          </p:txBody>
        </p:sp>
        <p:sp>
          <p:nvSpPr>
            <p:cNvPr id="145" name="Google Shape;145;p16"/>
            <p:cNvSpPr/>
            <p:nvPr/>
          </p:nvSpPr>
          <p:spPr>
            <a:xfrm rot="5400000" flipH="1">
              <a:off x="4890150" y="1705590"/>
              <a:ext cx="571500" cy="39411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46" name="Google Shape;146;p16"/>
            <p:cNvSpPr txBox="1"/>
            <p:nvPr/>
          </p:nvSpPr>
          <p:spPr>
            <a:xfrm>
              <a:off x="3192500" y="3477990"/>
              <a:ext cx="3859675" cy="3924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>
                <a:lnSpc>
                  <a:spcPct val="115000"/>
                </a:lnSpc>
              </a:pPr>
              <a:r>
                <a:rPr lang="en" sz="1100" dirty="0">
                  <a:solidFill>
                    <a:srgbClr val="434343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Different viewing angles and perspective.</a:t>
              </a:r>
            </a:p>
            <a:p>
              <a:pPr lvl="0">
                <a:lnSpc>
                  <a:spcPct val="115000"/>
                </a:lnSpc>
              </a:pPr>
              <a:r>
                <a:rPr lang="en-US" sz="1100" dirty="0"/>
                <a:t> (rotation, distance, camera tilt)</a:t>
              </a:r>
              <a:endParaRPr sz="1100" dirty="0">
                <a:solidFill>
                  <a:srgbClr val="666666"/>
                </a:solidFill>
                <a:latin typeface="Figtree Light"/>
                <a:ea typeface="Figtree Light"/>
                <a:cs typeface="Figtree Light"/>
                <a:sym typeface="Figtree Light"/>
              </a:endParaRPr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2652803" y="2814418"/>
              <a:ext cx="487395" cy="488494"/>
            </a:xfrm>
            <a:custGeom>
              <a:avLst/>
              <a:gdLst/>
              <a:ahLst/>
              <a:cxnLst/>
              <a:rect l="l" t="t" r="r" b="b"/>
              <a:pathLst>
                <a:path w="91358" h="91564" extrusionOk="0">
                  <a:moveTo>
                    <a:pt x="35027" y="0"/>
                  </a:moveTo>
                  <a:lnTo>
                    <a:pt x="25605" y="17821"/>
                  </a:lnTo>
                  <a:lnTo>
                    <a:pt x="5735" y="20894"/>
                  </a:lnTo>
                  <a:lnTo>
                    <a:pt x="11676" y="40149"/>
                  </a:lnTo>
                  <a:lnTo>
                    <a:pt x="0" y="56536"/>
                  </a:lnTo>
                  <a:lnTo>
                    <a:pt x="17616" y="65959"/>
                  </a:lnTo>
                  <a:lnTo>
                    <a:pt x="20894" y="85623"/>
                  </a:lnTo>
                  <a:lnTo>
                    <a:pt x="40148" y="79683"/>
                  </a:lnTo>
                  <a:lnTo>
                    <a:pt x="56331" y="91563"/>
                  </a:lnTo>
                  <a:lnTo>
                    <a:pt x="65753" y="73742"/>
                  </a:lnTo>
                  <a:lnTo>
                    <a:pt x="85622" y="70670"/>
                  </a:lnTo>
                  <a:lnTo>
                    <a:pt x="79682" y="51415"/>
                  </a:lnTo>
                  <a:lnTo>
                    <a:pt x="91358" y="35028"/>
                  </a:lnTo>
                  <a:lnTo>
                    <a:pt x="73742" y="25810"/>
                  </a:lnTo>
                  <a:lnTo>
                    <a:pt x="70464" y="5941"/>
                  </a:lnTo>
                  <a:lnTo>
                    <a:pt x="51210" y="11881"/>
                  </a:lnTo>
                  <a:lnTo>
                    <a:pt x="35027" y="0"/>
                  </a:lnTo>
                  <a:close/>
                </a:path>
              </a:pathLst>
            </a:custGeom>
            <a:solidFill>
              <a:srgbClr val="FF5F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48" name="Google Shape;148;p16"/>
            <p:cNvSpPr txBox="1"/>
            <p:nvPr/>
          </p:nvSpPr>
          <p:spPr>
            <a:xfrm>
              <a:off x="2610475" y="2950965"/>
              <a:ext cx="5787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gtree Black"/>
                  <a:ea typeface="Figtree Black"/>
                  <a:cs typeface="Figtree Black"/>
                  <a:sym typeface="Figtree Black"/>
                </a:rPr>
                <a:t>2.1</a:t>
              </a:r>
              <a:endParaRPr>
                <a:solidFill>
                  <a:srgbClr val="FFFFFF"/>
                </a:solidFill>
                <a:latin typeface="Figtree Black"/>
                <a:ea typeface="Figtree Black"/>
                <a:cs typeface="Figtree Black"/>
                <a:sym typeface="Figtree Black"/>
              </a:endParaRPr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2678352" y="3453799"/>
              <a:ext cx="436296" cy="444682"/>
            </a:xfrm>
            <a:custGeom>
              <a:avLst/>
              <a:gdLst/>
              <a:ahLst/>
              <a:cxnLst/>
              <a:rect l="l" t="t" r="r" b="b"/>
              <a:pathLst>
                <a:path w="85214" h="86852" extrusionOk="0">
                  <a:moveTo>
                    <a:pt x="43426" y="0"/>
                  </a:moveTo>
                  <a:lnTo>
                    <a:pt x="38920" y="205"/>
                  </a:lnTo>
                  <a:lnTo>
                    <a:pt x="34618" y="820"/>
                  </a:lnTo>
                  <a:lnTo>
                    <a:pt x="30521" y="1844"/>
                  </a:lnTo>
                  <a:lnTo>
                    <a:pt x="26425" y="3483"/>
                  </a:lnTo>
                  <a:lnTo>
                    <a:pt x="22737" y="5121"/>
                  </a:lnTo>
                  <a:lnTo>
                    <a:pt x="19050" y="7374"/>
                  </a:lnTo>
                  <a:lnTo>
                    <a:pt x="15773" y="9833"/>
                  </a:lnTo>
                  <a:lnTo>
                    <a:pt x="12700" y="12700"/>
                  </a:lnTo>
                  <a:lnTo>
                    <a:pt x="9833" y="15773"/>
                  </a:lnTo>
                  <a:lnTo>
                    <a:pt x="7375" y="19050"/>
                  </a:lnTo>
                  <a:lnTo>
                    <a:pt x="5121" y="22737"/>
                  </a:lnTo>
                  <a:lnTo>
                    <a:pt x="3278" y="26424"/>
                  </a:lnTo>
                  <a:lnTo>
                    <a:pt x="1844" y="30521"/>
                  </a:lnTo>
                  <a:lnTo>
                    <a:pt x="820" y="34618"/>
                  </a:lnTo>
                  <a:lnTo>
                    <a:pt x="205" y="38920"/>
                  </a:lnTo>
                  <a:lnTo>
                    <a:pt x="0" y="43426"/>
                  </a:lnTo>
                  <a:lnTo>
                    <a:pt x="205" y="47933"/>
                  </a:lnTo>
                  <a:lnTo>
                    <a:pt x="820" y="52234"/>
                  </a:lnTo>
                  <a:lnTo>
                    <a:pt x="1844" y="56331"/>
                  </a:lnTo>
                  <a:lnTo>
                    <a:pt x="3278" y="60223"/>
                  </a:lnTo>
                  <a:lnTo>
                    <a:pt x="5121" y="64115"/>
                  </a:lnTo>
                  <a:lnTo>
                    <a:pt x="7375" y="67597"/>
                  </a:lnTo>
                  <a:lnTo>
                    <a:pt x="9833" y="71079"/>
                  </a:lnTo>
                  <a:lnTo>
                    <a:pt x="12700" y="74152"/>
                  </a:lnTo>
                  <a:lnTo>
                    <a:pt x="15773" y="76815"/>
                  </a:lnTo>
                  <a:lnTo>
                    <a:pt x="19050" y="79478"/>
                  </a:lnTo>
                  <a:lnTo>
                    <a:pt x="22737" y="81526"/>
                  </a:lnTo>
                  <a:lnTo>
                    <a:pt x="26425" y="83370"/>
                  </a:lnTo>
                  <a:lnTo>
                    <a:pt x="30521" y="84803"/>
                  </a:lnTo>
                  <a:lnTo>
                    <a:pt x="34618" y="86033"/>
                  </a:lnTo>
                  <a:lnTo>
                    <a:pt x="38920" y="86647"/>
                  </a:lnTo>
                  <a:lnTo>
                    <a:pt x="43426" y="86852"/>
                  </a:lnTo>
                  <a:lnTo>
                    <a:pt x="43426" y="55307"/>
                  </a:lnTo>
                  <a:lnTo>
                    <a:pt x="44450" y="58584"/>
                  </a:lnTo>
                  <a:lnTo>
                    <a:pt x="45884" y="61862"/>
                  </a:lnTo>
                  <a:lnTo>
                    <a:pt x="47318" y="64934"/>
                  </a:lnTo>
                  <a:lnTo>
                    <a:pt x="49162" y="67802"/>
                  </a:lnTo>
                  <a:lnTo>
                    <a:pt x="51210" y="70670"/>
                  </a:lnTo>
                  <a:lnTo>
                    <a:pt x="53668" y="73128"/>
                  </a:lnTo>
                  <a:lnTo>
                    <a:pt x="56126" y="75586"/>
                  </a:lnTo>
                  <a:lnTo>
                    <a:pt x="58789" y="77839"/>
                  </a:lnTo>
                  <a:lnTo>
                    <a:pt x="61452" y="79887"/>
                  </a:lnTo>
                  <a:lnTo>
                    <a:pt x="64524" y="81731"/>
                  </a:lnTo>
                  <a:lnTo>
                    <a:pt x="67597" y="83165"/>
                  </a:lnTo>
                  <a:lnTo>
                    <a:pt x="70874" y="84394"/>
                  </a:lnTo>
                  <a:lnTo>
                    <a:pt x="74357" y="85418"/>
                  </a:lnTo>
                  <a:lnTo>
                    <a:pt x="77839" y="86237"/>
                  </a:lnTo>
                  <a:lnTo>
                    <a:pt x="81526" y="86647"/>
                  </a:lnTo>
                  <a:lnTo>
                    <a:pt x="85213" y="86852"/>
                  </a:lnTo>
                  <a:lnTo>
                    <a:pt x="85213" y="0"/>
                  </a:lnTo>
                  <a:lnTo>
                    <a:pt x="81526" y="205"/>
                  </a:lnTo>
                  <a:lnTo>
                    <a:pt x="77839" y="615"/>
                  </a:lnTo>
                  <a:lnTo>
                    <a:pt x="74357" y="1229"/>
                  </a:lnTo>
                  <a:lnTo>
                    <a:pt x="70874" y="2253"/>
                  </a:lnTo>
                  <a:lnTo>
                    <a:pt x="67597" y="3687"/>
                  </a:lnTo>
                  <a:lnTo>
                    <a:pt x="64524" y="5121"/>
                  </a:lnTo>
                  <a:lnTo>
                    <a:pt x="61452" y="6965"/>
                  </a:lnTo>
                  <a:lnTo>
                    <a:pt x="58789" y="9013"/>
                  </a:lnTo>
                  <a:lnTo>
                    <a:pt x="56126" y="11062"/>
                  </a:lnTo>
                  <a:lnTo>
                    <a:pt x="53668" y="13520"/>
                  </a:lnTo>
                  <a:lnTo>
                    <a:pt x="51210" y="16183"/>
                  </a:lnTo>
                  <a:lnTo>
                    <a:pt x="49162" y="19050"/>
                  </a:lnTo>
                  <a:lnTo>
                    <a:pt x="47318" y="21918"/>
                  </a:lnTo>
                  <a:lnTo>
                    <a:pt x="45884" y="24991"/>
                  </a:lnTo>
                  <a:lnTo>
                    <a:pt x="44450" y="28268"/>
                  </a:lnTo>
                  <a:lnTo>
                    <a:pt x="43426" y="31545"/>
                  </a:lnTo>
                  <a:lnTo>
                    <a:pt x="43426" y="0"/>
                  </a:lnTo>
                  <a:close/>
                </a:path>
              </a:pathLst>
            </a:custGeom>
            <a:solidFill>
              <a:srgbClr val="FF5F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50" name="Google Shape;150;p16"/>
            <p:cNvSpPr txBox="1"/>
            <p:nvPr/>
          </p:nvSpPr>
          <p:spPr>
            <a:xfrm>
              <a:off x="2607150" y="3568440"/>
              <a:ext cx="5787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gtree Black"/>
                  <a:ea typeface="Figtree Black"/>
                  <a:cs typeface="Figtree Black"/>
                  <a:sym typeface="Figtree Black"/>
                </a:rPr>
                <a:t>2.2</a:t>
              </a:r>
              <a:endParaRPr>
                <a:solidFill>
                  <a:srgbClr val="FFFFFF"/>
                </a:solidFill>
                <a:latin typeface="Figtree Black"/>
                <a:ea typeface="Figtree Black"/>
                <a:cs typeface="Figtree Black"/>
                <a:sym typeface="Figtree Black"/>
              </a:endParaRPr>
            </a:p>
          </p:txBody>
        </p:sp>
        <p:sp>
          <p:nvSpPr>
            <p:cNvPr id="151" name="Google Shape;151;p16"/>
            <p:cNvSpPr txBox="1"/>
            <p:nvPr/>
          </p:nvSpPr>
          <p:spPr>
            <a:xfrm>
              <a:off x="2607150" y="1426344"/>
              <a:ext cx="5787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gtree Black"/>
                  <a:ea typeface="Figtree Black"/>
                  <a:cs typeface="Figtree Black"/>
                  <a:sym typeface="Figtree Black"/>
                </a:rPr>
                <a:t>1.1</a:t>
              </a:r>
              <a:endParaRPr>
                <a:solidFill>
                  <a:srgbClr val="FFFFFF"/>
                </a:solidFill>
                <a:latin typeface="Figtree Black"/>
                <a:ea typeface="Figtree Black"/>
                <a:cs typeface="Figtree Black"/>
                <a:sym typeface="Figtree Black"/>
              </a:endParaRPr>
            </a:p>
          </p:txBody>
        </p:sp>
        <p:sp>
          <p:nvSpPr>
            <p:cNvPr id="152" name="Google Shape;152;p16"/>
            <p:cNvSpPr txBox="1"/>
            <p:nvPr/>
          </p:nvSpPr>
          <p:spPr>
            <a:xfrm>
              <a:off x="2610809" y="2497767"/>
              <a:ext cx="4384800" cy="13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1" dirty="0">
                  <a:solidFill>
                    <a:srgbClr val="434343"/>
                  </a:solidFill>
                  <a:latin typeface="Figtree"/>
                  <a:ea typeface="Figtree"/>
                  <a:cs typeface="Figtree"/>
                  <a:sym typeface="Figtree"/>
                </a:rPr>
                <a:t>2. </a:t>
              </a:r>
              <a:r>
                <a:rPr lang="en" sz="1000" b="1" dirty="0">
                  <a:solidFill>
                    <a:srgbClr val="666666"/>
                  </a:solidFill>
                  <a:latin typeface="Figtree"/>
                  <a:ea typeface="Figtree"/>
                  <a:cs typeface="Figtree"/>
                  <a:sym typeface="Figtree"/>
                </a:rPr>
                <a:t>Key Challenges in the data</a:t>
              </a:r>
              <a:endParaRPr sz="1000" b="1" dirty="0">
                <a:solidFill>
                  <a:srgbClr val="666666"/>
                </a:solidFill>
                <a:latin typeface="Figtree"/>
                <a:ea typeface="Figtree"/>
                <a:cs typeface="Figtree"/>
                <a:sym typeface="Figtree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 dirty="0">
                <a:solidFill>
                  <a:srgbClr val="666666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53" name="Google Shape;153;p16"/>
            <p:cNvSpPr txBox="1"/>
            <p:nvPr/>
          </p:nvSpPr>
          <p:spPr>
            <a:xfrm>
              <a:off x="2698925" y="1021206"/>
              <a:ext cx="4384800" cy="13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1">
                  <a:solidFill>
                    <a:srgbClr val="434343"/>
                  </a:solidFill>
                  <a:latin typeface="Figtree"/>
                  <a:ea typeface="Figtree"/>
                  <a:cs typeface="Figtree"/>
                  <a:sym typeface="Figtree"/>
                </a:rPr>
                <a:t>1. Overview</a:t>
              </a:r>
              <a:endParaRPr sz="900">
                <a:solidFill>
                  <a:srgbClr val="666666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54" name="Google Shape;154;p16"/>
            <p:cNvSpPr/>
            <p:nvPr/>
          </p:nvSpPr>
          <p:spPr>
            <a:xfrm rot="-5400000">
              <a:off x="2610761" y="4045806"/>
              <a:ext cx="571500" cy="5787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F89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55" name="Google Shape;155;p16"/>
            <p:cNvSpPr/>
            <p:nvPr/>
          </p:nvSpPr>
          <p:spPr>
            <a:xfrm rot="5400000" flipH="1">
              <a:off x="4890161" y="2364606"/>
              <a:ext cx="571500" cy="3941100"/>
            </a:xfrm>
            <a:prstGeom prst="round2SameRect">
              <a:avLst>
                <a:gd name="adj1" fmla="val 16789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56" name="Google Shape;156;p16"/>
            <p:cNvSpPr txBox="1"/>
            <p:nvPr/>
          </p:nvSpPr>
          <p:spPr>
            <a:xfrm>
              <a:off x="3205350" y="4049519"/>
              <a:ext cx="3846836" cy="57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>
                <a:lnSpc>
                  <a:spcPct val="115000"/>
                </a:lnSpc>
              </a:pPr>
              <a:r>
                <a:rPr lang="en" sz="1100" dirty="0">
                  <a:solidFill>
                    <a:srgbClr val="434343"/>
                  </a:solidFill>
                  <a:latin typeface="Figtree SemiBold"/>
                  <a:ea typeface="Figtree SemiBold"/>
                  <a:cs typeface="Figtree SemiBold"/>
                  <a:sym typeface="Figtree SemiBold"/>
                </a:rPr>
                <a:t>Variable image quality and resolution.</a:t>
              </a:r>
              <a:r>
                <a:rPr lang="en-US" sz="1100" dirty="0"/>
                <a:t> </a:t>
              </a:r>
            </a:p>
            <a:p>
              <a:pPr lvl="0">
                <a:lnSpc>
                  <a:spcPct val="115000"/>
                </a:lnSpc>
              </a:pPr>
              <a:r>
                <a:rPr lang="en-US" sz="1100" dirty="0"/>
                <a:t>(blur, noise, low contrast)</a:t>
              </a:r>
              <a:endParaRPr sz="1100" dirty="0">
                <a:solidFill>
                  <a:srgbClr val="666666"/>
                </a:solidFill>
                <a:latin typeface="Figtree Light"/>
                <a:ea typeface="Figtree Light"/>
                <a:cs typeface="Figtree Light"/>
                <a:sym typeface="Figtree Light"/>
              </a:endParaRPr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2678363" y="4112815"/>
              <a:ext cx="436296" cy="444682"/>
            </a:xfrm>
            <a:custGeom>
              <a:avLst/>
              <a:gdLst/>
              <a:ahLst/>
              <a:cxnLst/>
              <a:rect l="l" t="t" r="r" b="b"/>
              <a:pathLst>
                <a:path w="85214" h="86852" extrusionOk="0">
                  <a:moveTo>
                    <a:pt x="43426" y="0"/>
                  </a:moveTo>
                  <a:lnTo>
                    <a:pt x="38920" y="205"/>
                  </a:lnTo>
                  <a:lnTo>
                    <a:pt x="34618" y="820"/>
                  </a:lnTo>
                  <a:lnTo>
                    <a:pt x="30521" y="1844"/>
                  </a:lnTo>
                  <a:lnTo>
                    <a:pt x="26425" y="3483"/>
                  </a:lnTo>
                  <a:lnTo>
                    <a:pt x="22737" y="5121"/>
                  </a:lnTo>
                  <a:lnTo>
                    <a:pt x="19050" y="7374"/>
                  </a:lnTo>
                  <a:lnTo>
                    <a:pt x="15773" y="9833"/>
                  </a:lnTo>
                  <a:lnTo>
                    <a:pt x="12700" y="12700"/>
                  </a:lnTo>
                  <a:lnTo>
                    <a:pt x="9833" y="15773"/>
                  </a:lnTo>
                  <a:lnTo>
                    <a:pt x="7375" y="19050"/>
                  </a:lnTo>
                  <a:lnTo>
                    <a:pt x="5121" y="22737"/>
                  </a:lnTo>
                  <a:lnTo>
                    <a:pt x="3278" y="26424"/>
                  </a:lnTo>
                  <a:lnTo>
                    <a:pt x="1844" y="30521"/>
                  </a:lnTo>
                  <a:lnTo>
                    <a:pt x="820" y="34618"/>
                  </a:lnTo>
                  <a:lnTo>
                    <a:pt x="205" y="38920"/>
                  </a:lnTo>
                  <a:lnTo>
                    <a:pt x="0" y="43426"/>
                  </a:lnTo>
                  <a:lnTo>
                    <a:pt x="205" y="47933"/>
                  </a:lnTo>
                  <a:lnTo>
                    <a:pt x="820" y="52234"/>
                  </a:lnTo>
                  <a:lnTo>
                    <a:pt x="1844" y="56331"/>
                  </a:lnTo>
                  <a:lnTo>
                    <a:pt x="3278" y="60223"/>
                  </a:lnTo>
                  <a:lnTo>
                    <a:pt x="5121" y="64115"/>
                  </a:lnTo>
                  <a:lnTo>
                    <a:pt x="7375" y="67597"/>
                  </a:lnTo>
                  <a:lnTo>
                    <a:pt x="9833" y="71079"/>
                  </a:lnTo>
                  <a:lnTo>
                    <a:pt x="12700" y="74152"/>
                  </a:lnTo>
                  <a:lnTo>
                    <a:pt x="15773" y="76815"/>
                  </a:lnTo>
                  <a:lnTo>
                    <a:pt x="19050" y="79478"/>
                  </a:lnTo>
                  <a:lnTo>
                    <a:pt x="22737" y="81526"/>
                  </a:lnTo>
                  <a:lnTo>
                    <a:pt x="26425" y="83370"/>
                  </a:lnTo>
                  <a:lnTo>
                    <a:pt x="30521" y="84803"/>
                  </a:lnTo>
                  <a:lnTo>
                    <a:pt x="34618" y="86033"/>
                  </a:lnTo>
                  <a:lnTo>
                    <a:pt x="38920" y="86647"/>
                  </a:lnTo>
                  <a:lnTo>
                    <a:pt x="43426" y="86852"/>
                  </a:lnTo>
                  <a:lnTo>
                    <a:pt x="43426" y="55307"/>
                  </a:lnTo>
                  <a:lnTo>
                    <a:pt x="44450" y="58584"/>
                  </a:lnTo>
                  <a:lnTo>
                    <a:pt x="45884" y="61862"/>
                  </a:lnTo>
                  <a:lnTo>
                    <a:pt x="47318" y="64934"/>
                  </a:lnTo>
                  <a:lnTo>
                    <a:pt x="49162" y="67802"/>
                  </a:lnTo>
                  <a:lnTo>
                    <a:pt x="51210" y="70670"/>
                  </a:lnTo>
                  <a:lnTo>
                    <a:pt x="53668" y="73128"/>
                  </a:lnTo>
                  <a:lnTo>
                    <a:pt x="56126" y="75586"/>
                  </a:lnTo>
                  <a:lnTo>
                    <a:pt x="58789" y="77839"/>
                  </a:lnTo>
                  <a:lnTo>
                    <a:pt x="61452" y="79887"/>
                  </a:lnTo>
                  <a:lnTo>
                    <a:pt x="64524" y="81731"/>
                  </a:lnTo>
                  <a:lnTo>
                    <a:pt x="67597" y="83165"/>
                  </a:lnTo>
                  <a:lnTo>
                    <a:pt x="70874" y="84394"/>
                  </a:lnTo>
                  <a:lnTo>
                    <a:pt x="74357" y="85418"/>
                  </a:lnTo>
                  <a:lnTo>
                    <a:pt x="77839" y="86237"/>
                  </a:lnTo>
                  <a:lnTo>
                    <a:pt x="81526" y="86647"/>
                  </a:lnTo>
                  <a:lnTo>
                    <a:pt x="85213" y="86852"/>
                  </a:lnTo>
                  <a:lnTo>
                    <a:pt x="85213" y="0"/>
                  </a:lnTo>
                  <a:lnTo>
                    <a:pt x="81526" y="205"/>
                  </a:lnTo>
                  <a:lnTo>
                    <a:pt x="77839" y="615"/>
                  </a:lnTo>
                  <a:lnTo>
                    <a:pt x="74357" y="1229"/>
                  </a:lnTo>
                  <a:lnTo>
                    <a:pt x="70874" y="2253"/>
                  </a:lnTo>
                  <a:lnTo>
                    <a:pt x="67597" y="3687"/>
                  </a:lnTo>
                  <a:lnTo>
                    <a:pt x="64524" y="5121"/>
                  </a:lnTo>
                  <a:lnTo>
                    <a:pt x="61452" y="6965"/>
                  </a:lnTo>
                  <a:lnTo>
                    <a:pt x="58789" y="9013"/>
                  </a:lnTo>
                  <a:lnTo>
                    <a:pt x="56126" y="11062"/>
                  </a:lnTo>
                  <a:lnTo>
                    <a:pt x="53668" y="13520"/>
                  </a:lnTo>
                  <a:lnTo>
                    <a:pt x="51210" y="16183"/>
                  </a:lnTo>
                  <a:lnTo>
                    <a:pt x="49162" y="19050"/>
                  </a:lnTo>
                  <a:lnTo>
                    <a:pt x="47318" y="21918"/>
                  </a:lnTo>
                  <a:lnTo>
                    <a:pt x="45884" y="24991"/>
                  </a:lnTo>
                  <a:lnTo>
                    <a:pt x="44450" y="28268"/>
                  </a:lnTo>
                  <a:lnTo>
                    <a:pt x="43426" y="31545"/>
                  </a:lnTo>
                  <a:lnTo>
                    <a:pt x="43426" y="0"/>
                  </a:lnTo>
                  <a:close/>
                </a:path>
              </a:pathLst>
            </a:custGeom>
            <a:solidFill>
              <a:srgbClr val="FF5F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58" name="Google Shape;158;p16"/>
            <p:cNvSpPr txBox="1"/>
            <p:nvPr/>
          </p:nvSpPr>
          <p:spPr>
            <a:xfrm>
              <a:off x="2607161" y="4227456"/>
              <a:ext cx="5787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gtree Black"/>
                  <a:ea typeface="Figtree Black"/>
                  <a:cs typeface="Figtree Black"/>
                  <a:sym typeface="Figtree Black"/>
                </a:rPr>
                <a:t>2.3</a:t>
              </a:r>
              <a:endParaRPr>
                <a:solidFill>
                  <a:srgbClr val="FFFFFF"/>
                </a:solidFill>
                <a:latin typeface="Figtree Black"/>
                <a:ea typeface="Figtree Black"/>
                <a:cs typeface="Figtree Black"/>
                <a:sym typeface="Figtree Black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127BC212-85D8-9D13-79CB-2DCEBB69F0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59" y="3548360"/>
            <a:ext cx="8945881" cy="16474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BE9D83-D9CF-B1F2-004A-4D44D4D4F0EE}"/>
              </a:ext>
            </a:extLst>
          </p:cNvPr>
          <p:cNvSpPr txBox="1"/>
          <p:nvPr/>
        </p:nvSpPr>
        <p:spPr>
          <a:xfrm>
            <a:off x="105836" y="3025140"/>
            <a:ext cx="893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2060"/>
                </a:solidFill>
              </a:rPr>
              <a:t>These examples demonstrate the diversity of traffic signs in the dataset and highlight challenges such as blur, shadows, and different viewing condition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62357-EA2B-8981-B14B-346A4A2F0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10035"/>
            <a:ext cx="8520600" cy="636725"/>
          </a:xfrm>
        </p:spPr>
        <p:txBody>
          <a:bodyPr>
            <a:normAutofit/>
          </a:bodyPr>
          <a:lstStyle/>
          <a:p>
            <a:r>
              <a:rPr lang="en-US" dirty="0"/>
              <a:t>Dataset Splitting &amp; </a:t>
            </a:r>
            <a:r>
              <a:rPr lang="en-US" dirty="0" err="1"/>
              <a:t>DataLoaders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EDD544E-7F93-7527-BA72-2E09B16CF7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25627" y="3094473"/>
            <a:ext cx="8207832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Dataset Splitting:</a:t>
            </a:r>
            <a:b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The original GTSRB dataset is divided into </a:t>
            </a: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Training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Validation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, and </a:t>
            </a: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Test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sets to ensure reliable performance measurement.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Augmentation: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training set is enhanced with transformations such as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rotation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horizontal flip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color jitter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improve robustness and prevent overfitting.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Training: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Images pass through a custom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Convolutional Neural Network (CNN)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where feature extraction and learning occur.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Evaluation: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training, the model is evaluated on unseen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 data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obtain the final accuracy and performance metrics</a:t>
            </a:r>
          </a:p>
        </p:txBody>
      </p:sp>
      <p:pic>
        <p:nvPicPr>
          <p:cNvPr id="5" name="Picture 4" descr="2d5be979-95e2-4b9e-a3c5-b1f8f18a171a.png">
            <a:extLst>
              <a:ext uri="{FF2B5EF4-FFF2-40B4-BE49-F238E27FC236}">
                <a16:creationId xmlns:a16="http://schemas.microsoft.com/office/drawing/2014/main" id="{1837CC06-4F92-E05D-B225-A7EE1D232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884" y="746760"/>
            <a:ext cx="7954575" cy="204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807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Data pipeline (Transformations)</a:t>
            </a:r>
            <a:endParaRPr dirty="0"/>
          </a:p>
        </p:txBody>
      </p:sp>
      <p:grpSp>
        <p:nvGrpSpPr>
          <p:cNvPr id="164" name="Google Shape;164;p17"/>
          <p:cNvGrpSpPr/>
          <p:nvPr/>
        </p:nvGrpSpPr>
        <p:grpSpPr>
          <a:xfrm>
            <a:off x="1797000" y="1254059"/>
            <a:ext cx="5674200" cy="3669740"/>
            <a:chOff x="1797000" y="1254059"/>
            <a:chExt cx="5674200" cy="3669740"/>
          </a:xfrm>
        </p:grpSpPr>
        <p:grpSp>
          <p:nvGrpSpPr>
            <p:cNvPr id="165" name="Google Shape;165;p17"/>
            <p:cNvGrpSpPr/>
            <p:nvPr/>
          </p:nvGrpSpPr>
          <p:grpSpPr>
            <a:xfrm>
              <a:off x="1797000" y="3777956"/>
              <a:ext cx="5674200" cy="1145842"/>
              <a:chOff x="1797000" y="3571722"/>
              <a:chExt cx="5674200" cy="1419000"/>
            </a:xfrm>
          </p:grpSpPr>
          <p:sp>
            <p:nvSpPr>
              <p:cNvPr id="166" name="Google Shape;166;p17"/>
              <p:cNvSpPr/>
              <p:nvPr/>
            </p:nvSpPr>
            <p:spPr>
              <a:xfrm>
                <a:off x="1797000" y="3571722"/>
                <a:ext cx="5674200" cy="1419000"/>
              </a:xfrm>
              <a:prstGeom prst="roundRect">
                <a:avLst>
                  <a:gd name="adj" fmla="val 19759"/>
                </a:avLst>
              </a:prstGeom>
              <a:solidFill>
                <a:srgbClr val="ADC2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</p:txBody>
          </p:sp>
          <p:sp>
            <p:nvSpPr>
              <p:cNvPr id="167" name="Google Shape;167;p17"/>
              <p:cNvSpPr txBox="1"/>
              <p:nvPr/>
            </p:nvSpPr>
            <p:spPr>
              <a:xfrm>
                <a:off x="1859100" y="3933526"/>
                <a:ext cx="1526400" cy="69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rmAutofit/>
              </a:bodyPr>
              <a:lstStyle/>
              <a:p>
                <a:pPr marL="0" lvl="0" indent="0" algn="l" rtl="0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Darker Grotesque"/>
                    <a:ea typeface="Darker Grotesque"/>
                    <a:cs typeface="Darker Grotesque"/>
                    <a:sym typeface="Darker Grotesque"/>
                  </a:rPr>
                  <a:t>Data Augmentation:</a:t>
                </a:r>
                <a:endParaRPr sz="1800" b="1">
                  <a:solidFill>
                    <a:srgbClr val="000000"/>
                  </a:solidFill>
                  <a:latin typeface="Darker Grotesque"/>
                  <a:ea typeface="Darker Grotesque"/>
                  <a:cs typeface="Darker Grotesque"/>
                  <a:sym typeface="Darker Grotesque"/>
                </a:endParaRPr>
              </a:p>
            </p:txBody>
          </p:sp>
          <p:sp>
            <p:nvSpPr>
              <p:cNvPr id="168" name="Google Shape;168;p17"/>
              <p:cNvSpPr txBox="1"/>
              <p:nvPr/>
            </p:nvSpPr>
            <p:spPr>
              <a:xfrm>
                <a:off x="3795325" y="3627877"/>
                <a:ext cx="3487200" cy="130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rmAutofit/>
              </a:bodyPr>
              <a:lstStyle/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chivo"/>
                  <a:buChar char="●"/>
                </a:pPr>
                <a:r>
                  <a:rPr lang="en" dirty="0">
                    <a:latin typeface="Archivo"/>
                    <a:ea typeface="Archivo"/>
                    <a:cs typeface="Archivo"/>
                    <a:sym typeface="Archivo"/>
                  </a:rPr>
                  <a:t>Random rotation.</a:t>
                </a:r>
                <a:endParaRPr dirty="0">
                  <a:latin typeface="Archivo"/>
                  <a:ea typeface="Archivo"/>
                  <a:cs typeface="Archivo"/>
                  <a:sym typeface="Archivo"/>
                </a:endParaRPr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chivo"/>
                  <a:buChar char="●"/>
                </a:pPr>
                <a:r>
                  <a:rPr lang="en" dirty="0">
                    <a:latin typeface="Archivo"/>
                    <a:ea typeface="Archivo"/>
                    <a:cs typeface="Archivo"/>
                    <a:sym typeface="Archivo"/>
                  </a:rPr>
                  <a:t>Random horizontal flip.</a:t>
                </a:r>
                <a:endParaRPr dirty="0">
                  <a:latin typeface="Archivo"/>
                  <a:ea typeface="Archivo"/>
                  <a:cs typeface="Archivo"/>
                  <a:sym typeface="Archivo"/>
                </a:endParaRPr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chivo"/>
                  <a:buChar char="●"/>
                </a:pPr>
                <a:r>
                  <a:rPr lang="en" dirty="0">
                    <a:latin typeface="Archivo"/>
                    <a:ea typeface="Archivo"/>
                    <a:cs typeface="Archivo"/>
                    <a:sym typeface="Archivo"/>
                  </a:rPr>
                  <a:t>Color jitter (Brightness and Contrast variation)</a:t>
                </a:r>
                <a:endParaRPr dirty="0">
                  <a:latin typeface="Archivo"/>
                  <a:ea typeface="Archivo"/>
                  <a:cs typeface="Archivo"/>
                  <a:sym typeface="Archivo"/>
                </a:endParaRPr>
              </a:p>
            </p:txBody>
          </p:sp>
        </p:grpSp>
        <p:grpSp>
          <p:nvGrpSpPr>
            <p:cNvPr id="169" name="Google Shape;169;p17"/>
            <p:cNvGrpSpPr/>
            <p:nvPr/>
          </p:nvGrpSpPr>
          <p:grpSpPr>
            <a:xfrm>
              <a:off x="1797000" y="2516009"/>
              <a:ext cx="5674200" cy="1145843"/>
              <a:chOff x="1797000" y="2027726"/>
              <a:chExt cx="5674200" cy="1419000"/>
            </a:xfrm>
          </p:grpSpPr>
          <p:sp>
            <p:nvSpPr>
              <p:cNvPr id="170" name="Google Shape;170;p17"/>
              <p:cNvSpPr/>
              <p:nvPr/>
            </p:nvSpPr>
            <p:spPr>
              <a:xfrm>
                <a:off x="1797000" y="2027726"/>
                <a:ext cx="5674200" cy="1419000"/>
              </a:xfrm>
              <a:prstGeom prst="roundRect">
                <a:avLst>
                  <a:gd name="adj" fmla="val 19759"/>
                </a:avLst>
              </a:prstGeom>
              <a:solidFill>
                <a:srgbClr val="FF82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</p:txBody>
          </p:sp>
          <p:sp>
            <p:nvSpPr>
              <p:cNvPr id="171" name="Google Shape;171;p17"/>
              <p:cNvSpPr txBox="1"/>
              <p:nvPr/>
            </p:nvSpPr>
            <p:spPr>
              <a:xfrm>
                <a:off x="1859100" y="2389529"/>
                <a:ext cx="1526400" cy="69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rmAutofit/>
              </a:bodyPr>
              <a:lstStyle/>
              <a:p>
                <a:pPr marL="0" lvl="0" indent="0" algn="l" rtl="0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Darker Grotesque"/>
                    <a:ea typeface="Darker Grotesque"/>
                    <a:cs typeface="Darker Grotesque"/>
                    <a:sym typeface="Darker Grotesque"/>
                  </a:rPr>
                  <a:t>Data Processing:</a:t>
                </a:r>
                <a:endParaRPr sz="1800" b="1">
                  <a:solidFill>
                    <a:srgbClr val="000000"/>
                  </a:solidFill>
                  <a:latin typeface="Darker Grotesque"/>
                  <a:ea typeface="Darker Grotesque"/>
                  <a:cs typeface="Darker Grotesque"/>
                  <a:sym typeface="Darker Grotesque"/>
                </a:endParaRPr>
              </a:p>
            </p:txBody>
          </p:sp>
          <p:sp>
            <p:nvSpPr>
              <p:cNvPr id="172" name="Google Shape;172;p17"/>
              <p:cNvSpPr txBox="1"/>
              <p:nvPr/>
            </p:nvSpPr>
            <p:spPr>
              <a:xfrm>
                <a:off x="3795325" y="2083880"/>
                <a:ext cx="3487200" cy="130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rmAutofit/>
              </a:bodyPr>
              <a:lstStyle/>
              <a:p>
                <a:pPr marL="457200" lvl="0" indent="-317500">
                  <a:buSzPts val="1400"/>
                  <a:buFont typeface="Archivo"/>
                  <a:buChar char="●"/>
                </a:pPr>
                <a:r>
                  <a:rPr lang="en-US" dirty="0"/>
                  <a:t>Resizing all images to </a:t>
                </a:r>
                <a:r>
                  <a:rPr lang="en-US" b="1" dirty="0"/>
                  <a:t>64×64 pixels </a:t>
                </a:r>
                <a:r>
                  <a:rPr lang="en-US" dirty="0"/>
                  <a:t>Normalizing using </a:t>
                </a:r>
                <a:r>
                  <a:rPr lang="en-US" b="1" dirty="0"/>
                  <a:t>standard ImageNet mean &amp; std</a:t>
                </a:r>
                <a:r>
                  <a:rPr lang="en" dirty="0">
                    <a:latin typeface="Archivo"/>
                    <a:ea typeface="Archivo"/>
                    <a:cs typeface="Archivo"/>
                    <a:sym typeface="Archivo"/>
                  </a:rPr>
                  <a:t>.</a:t>
                </a:r>
                <a:endParaRPr dirty="0">
                  <a:latin typeface="Archivo"/>
                  <a:ea typeface="Archivo"/>
                  <a:cs typeface="Archivo"/>
                  <a:sym typeface="Archivo"/>
                </a:endParaRPr>
              </a:p>
            </p:txBody>
          </p:sp>
        </p:grpSp>
        <p:sp>
          <p:nvSpPr>
            <p:cNvPr id="173" name="Google Shape;173;p17"/>
            <p:cNvSpPr/>
            <p:nvPr/>
          </p:nvSpPr>
          <p:spPr>
            <a:xfrm>
              <a:off x="1797000" y="1254059"/>
              <a:ext cx="5674200" cy="1145843"/>
            </a:xfrm>
            <a:prstGeom prst="roundRect">
              <a:avLst>
                <a:gd name="adj" fmla="val 19759"/>
              </a:avLst>
            </a:prstGeom>
            <a:solidFill>
              <a:srgbClr val="95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174" name="Google Shape;174;p17"/>
            <p:cNvSpPr txBox="1"/>
            <p:nvPr/>
          </p:nvSpPr>
          <p:spPr>
            <a:xfrm>
              <a:off x="1859100" y="1546216"/>
              <a:ext cx="1526400" cy="561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rmAutofit/>
            </a:bodyPr>
            <a:lstStyle/>
            <a:p>
              <a:pPr marL="0" lvl="0" indent="0" algn="l" rtl="0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Darker Grotesque"/>
                  <a:ea typeface="Darker Grotesque"/>
                  <a:cs typeface="Darker Grotesque"/>
                  <a:sym typeface="Darker Grotesque"/>
                </a:rPr>
                <a:t>Custom Data Loader:</a:t>
              </a:r>
              <a:endParaRPr sz="1800" b="1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endParaRPr>
            </a:p>
          </p:txBody>
        </p:sp>
        <p:sp>
          <p:nvSpPr>
            <p:cNvPr id="175" name="Google Shape;175;p17"/>
            <p:cNvSpPr txBox="1"/>
            <p:nvPr/>
          </p:nvSpPr>
          <p:spPr>
            <a:xfrm>
              <a:off x="3795325" y="1299404"/>
              <a:ext cx="3487200" cy="1054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rmAutofit/>
            </a:bodyPr>
            <a:lstStyle/>
            <a:p>
              <a:r>
                <a:rPr lang="en-US" dirty="0"/>
                <a:t>Flexible loading from structured directories.</a:t>
              </a:r>
            </a:p>
            <a:p>
              <a:r>
                <a:rPr lang="en-US" dirty="0"/>
                <a:t>Supports train/validation/test splits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>
            <a:spLocks noGrp="1"/>
          </p:cNvSpPr>
          <p:nvPr>
            <p:ph type="title"/>
          </p:nvPr>
        </p:nvSpPr>
        <p:spPr>
          <a:xfrm>
            <a:off x="311700" y="1"/>
            <a:ext cx="8520600" cy="661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Architecture: Model design</a:t>
            </a:r>
            <a:endParaRPr dirty="0"/>
          </a:p>
        </p:txBody>
      </p:sp>
      <p:grpSp>
        <p:nvGrpSpPr>
          <p:cNvPr id="181" name="Google Shape;181;p18"/>
          <p:cNvGrpSpPr/>
          <p:nvPr/>
        </p:nvGrpSpPr>
        <p:grpSpPr>
          <a:xfrm>
            <a:off x="27718" y="724188"/>
            <a:ext cx="4189459" cy="4419311"/>
            <a:chOff x="1338900" y="1258700"/>
            <a:chExt cx="6518239" cy="2618483"/>
          </a:xfrm>
        </p:grpSpPr>
        <p:grpSp>
          <p:nvGrpSpPr>
            <p:cNvPr id="182" name="Google Shape;182;p18"/>
            <p:cNvGrpSpPr/>
            <p:nvPr/>
          </p:nvGrpSpPr>
          <p:grpSpPr>
            <a:xfrm>
              <a:off x="1338900" y="2421703"/>
              <a:ext cx="6466200" cy="1455480"/>
              <a:chOff x="1338900" y="2891245"/>
              <a:chExt cx="6466200" cy="1455480"/>
            </a:xfrm>
          </p:grpSpPr>
          <p:sp>
            <p:nvSpPr>
              <p:cNvPr id="183" name="Google Shape;183;p18"/>
              <p:cNvSpPr txBox="1"/>
              <p:nvPr/>
            </p:nvSpPr>
            <p:spPr>
              <a:xfrm>
                <a:off x="1338900" y="3117924"/>
                <a:ext cx="6466200" cy="12288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0" bIns="91425" anchor="ctr" anchorCtr="0">
                <a:noAutofit/>
              </a:bodyPr>
              <a:lstStyle/>
              <a:p>
                <a:pPr marL="133350" lvl="0">
                  <a:buClr>
                    <a:srgbClr val="666666"/>
                  </a:buClr>
                  <a:buSzPts val="1500"/>
                </a:pPr>
                <a:r>
                  <a:rPr lang="en-US" sz="1600" dirty="0"/>
                  <a:t>→ </a:t>
                </a:r>
                <a:r>
                  <a:rPr lang="en-US" sz="1200" dirty="0"/>
                  <a:t>Used pretrained ResNet-18 as the feature extractor backbone.</a:t>
                </a:r>
                <a:br>
                  <a:rPr lang="en-US" sz="1200" dirty="0"/>
                </a:br>
                <a:r>
                  <a:rPr lang="en-US" sz="1200" dirty="0"/>
                  <a:t>→ Leveraged ImageNet weights for stronger low-level &amp; high-level features.</a:t>
                </a:r>
                <a:br>
                  <a:rPr lang="en-US" sz="1200" dirty="0"/>
                </a:br>
                <a:r>
                  <a:rPr lang="en-US" sz="1200" dirty="0"/>
                  <a:t>→ Frozen early layers to keep general visual knowledge.</a:t>
                </a:r>
                <a:br>
                  <a:rPr lang="en-US" sz="1200" dirty="0"/>
                </a:br>
                <a:r>
                  <a:rPr lang="en-US" sz="1200" dirty="0"/>
                  <a:t>→ Replaced the final classifier with a custom head (43 classes).</a:t>
                </a:r>
                <a:br>
                  <a:rPr lang="en-US" sz="1200" dirty="0"/>
                </a:br>
                <a:r>
                  <a:rPr lang="en-US" sz="1200" dirty="0"/>
                  <a:t>→ Used as a comparison baseline against the custom CNN.</a:t>
                </a:r>
                <a:endParaRPr sz="1200" dirty="0">
                  <a:solidFill>
                    <a:srgbClr val="666666"/>
                  </a:solidFill>
                  <a:latin typeface="Rubik"/>
                  <a:ea typeface="Rubik"/>
                  <a:cs typeface="Rubik"/>
                  <a:sym typeface="Rubik"/>
                </a:endParaRPr>
              </a:p>
            </p:txBody>
          </p:sp>
          <p:sp>
            <p:nvSpPr>
              <p:cNvPr id="184" name="Google Shape;184;p18"/>
              <p:cNvSpPr txBox="1"/>
              <p:nvPr/>
            </p:nvSpPr>
            <p:spPr>
              <a:xfrm>
                <a:off x="1338900" y="2891245"/>
                <a:ext cx="6466200" cy="226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 dirty="0">
                    <a:solidFill>
                      <a:srgbClr val="0B5394"/>
                    </a:solidFill>
                    <a:latin typeface="Chakra Petch"/>
                    <a:ea typeface="Chakra Petch"/>
                    <a:cs typeface="Chakra Petch"/>
                    <a:sym typeface="Chakra Petch"/>
                  </a:rPr>
                  <a:t>Transfer learning (ResNet-18)</a:t>
                </a:r>
                <a:endParaRPr sz="1000" b="1" dirty="0">
                  <a:solidFill>
                    <a:srgbClr val="0B5394"/>
                  </a:solidFill>
                  <a:latin typeface="Chakra Petch"/>
                  <a:ea typeface="Chakra Petch"/>
                  <a:cs typeface="Chakra Petch"/>
                  <a:sym typeface="Chakra Petch"/>
                </a:endParaRPr>
              </a:p>
            </p:txBody>
          </p:sp>
          <p:cxnSp>
            <p:nvCxnSpPr>
              <p:cNvPr id="185" name="Google Shape;185;p18"/>
              <p:cNvCxnSpPr/>
              <p:nvPr/>
            </p:nvCxnSpPr>
            <p:spPr>
              <a:xfrm>
                <a:off x="1338900" y="3117908"/>
                <a:ext cx="6466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B539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6" name="Google Shape;186;p18"/>
            <p:cNvGrpSpPr/>
            <p:nvPr/>
          </p:nvGrpSpPr>
          <p:grpSpPr>
            <a:xfrm>
              <a:off x="1338900" y="1258700"/>
              <a:ext cx="6518239" cy="1153788"/>
              <a:chOff x="1338900" y="1258700"/>
              <a:chExt cx="6518239" cy="1153788"/>
            </a:xfrm>
          </p:grpSpPr>
          <p:sp>
            <p:nvSpPr>
              <p:cNvPr id="187" name="Google Shape;187;p18"/>
              <p:cNvSpPr txBox="1"/>
              <p:nvPr/>
            </p:nvSpPr>
            <p:spPr>
              <a:xfrm>
                <a:off x="1390939" y="1485488"/>
                <a:ext cx="6466200" cy="92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45700" rIns="0" bIns="91425" anchor="ctr" anchorCtr="0">
                <a:noAutofit/>
              </a:bodyPr>
              <a:lstStyle/>
              <a:p>
                <a:pPr marL="133350" lvl="0">
                  <a:buClr>
                    <a:srgbClr val="666666"/>
                  </a:buClr>
                  <a:buSzPts val="1500"/>
                </a:pPr>
                <a:r>
                  <a:rPr lang="en-US" sz="1200" dirty="0"/>
                  <a:t>→ Three convolution blocks (32 → 64 → 128 filters).</a:t>
                </a:r>
                <a:br>
                  <a:rPr lang="en-US" sz="1200" dirty="0"/>
                </a:br>
                <a:r>
                  <a:rPr lang="en-US" sz="1200" dirty="0"/>
                  <a:t>→ </a:t>
                </a:r>
                <a:r>
                  <a:rPr lang="en-US" sz="1200" dirty="0" err="1"/>
                  <a:t>ReLU</a:t>
                </a:r>
                <a:r>
                  <a:rPr lang="en-US" sz="1200" dirty="0"/>
                  <a:t> activation + </a:t>
                </a:r>
                <a:r>
                  <a:rPr lang="en-US" sz="1200" dirty="0" err="1"/>
                  <a:t>MaxPooling</a:t>
                </a:r>
                <a:r>
                  <a:rPr lang="en-US" sz="1200" dirty="0"/>
                  <a:t> after each block.</a:t>
                </a:r>
                <a:br>
                  <a:rPr lang="en-US" sz="1200" dirty="0"/>
                </a:br>
                <a:r>
                  <a:rPr lang="en-US" sz="1200" dirty="0"/>
                  <a:t>→ Flatten → Fully connected layers with Dropout (50%).</a:t>
                </a:r>
                <a:br>
                  <a:rPr lang="en-US" sz="1200" dirty="0"/>
                </a:br>
                <a:r>
                  <a:rPr lang="en-US" sz="1200" dirty="0"/>
                  <a:t>→ Lightweight model (~1.5M parameters).</a:t>
                </a:r>
                <a:br>
                  <a:rPr lang="en-US" sz="1200" dirty="0"/>
                </a:br>
                <a:r>
                  <a:rPr lang="en-US" sz="1200" dirty="0"/>
                  <a:t>→ Designed specifically for 32×32 traffic sign images.</a:t>
                </a:r>
                <a:endParaRPr sz="1200" dirty="0">
                  <a:solidFill>
                    <a:srgbClr val="666666"/>
                  </a:solidFill>
                  <a:latin typeface="Rubik"/>
                  <a:ea typeface="Rubik"/>
                  <a:cs typeface="Rubik"/>
                  <a:sym typeface="Rubik"/>
                </a:endParaRPr>
              </a:p>
            </p:txBody>
          </p:sp>
          <p:sp>
            <p:nvSpPr>
              <p:cNvPr id="188" name="Google Shape;188;p18"/>
              <p:cNvSpPr txBox="1"/>
              <p:nvPr/>
            </p:nvSpPr>
            <p:spPr>
              <a:xfrm>
                <a:off x="1338900" y="1258700"/>
                <a:ext cx="6466200" cy="226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 dirty="0">
                    <a:solidFill>
                      <a:srgbClr val="0B5394"/>
                    </a:solidFill>
                    <a:latin typeface="Chakra Petch"/>
                    <a:ea typeface="Chakra Petch"/>
                    <a:cs typeface="Chakra Petch"/>
                    <a:sym typeface="Chakra Petch"/>
                  </a:rPr>
                  <a:t>Custom CNN (TrafficSignCNN)</a:t>
                </a:r>
                <a:endParaRPr sz="1000" b="1" dirty="0">
                  <a:solidFill>
                    <a:srgbClr val="0B5394"/>
                  </a:solidFill>
                  <a:latin typeface="Chakra Petch"/>
                  <a:ea typeface="Chakra Petch"/>
                  <a:cs typeface="Chakra Petch"/>
                  <a:sym typeface="Chakra Petch"/>
                </a:endParaRPr>
              </a:p>
            </p:txBody>
          </p:sp>
          <p:cxnSp>
            <p:nvCxnSpPr>
              <p:cNvPr id="189" name="Google Shape;189;p18"/>
              <p:cNvCxnSpPr/>
              <p:nvPr/>
            </p:nvCxnSpPr>
            <p:spPr>
              <a:xfrm>
                <a:off x="1338900" y="1258700"/>
                <a:ext cx="6466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B539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3074" name="Picture 2" descr="TRAFFIC SIGN DETECTION AND CLASSIFICATION | by Sruthi I R | Medium">
            <a:extLst>
              <a:ext uri="{FF2B5EF4-FFF2-40B4-BE49-F238E27FC236}">
                <a16:creationId xmlns:a16="http://schemas.microsoft.com/office/drawing/2014/main" id="{0C398961-7830-EA0F-40DB-B203290B6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7178" y="724188"/>
            <a:ext cx="4899104" cy="4130037"/>
          </a:xfrm>
          <a:prstGeom prst="rect">
            <a:avLst/>
          </a:prstGeom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Strategy and Implementation</a:t>
            </a:r>
            <a:endParaRPr/>
          </a:p>
        </p:txBody>
      </p:sp>
      <p:grpSp>
        <p:nvGrpSpPr>
          <p:cNvPr id="195" name="Google Shape;195;p19"/>
          <p:cNvGrpSpPr/>
          <p:nvPr/>
        </p:nvGrpSpPr>
        <p:grpSpPr>
          <a:xfrm>
            <a:off x="1834275" y="1139900"/>
            <a:ext cx="5475450" cy="3852600"/>
            <a:chOff x="1949250" y="798925"/>
            <a:chExt cx="5475450" cy="3852600"/>
          </a:xfrm>
        </p:grpSpPr>
        <p:sp>
          <p:nvSpPr>
            <p:cNvPr id="196" name="Google Shape;196;p19"/>
            <p:cNvSpPr/>
            <p:nvPr/>
          </p:nvSpPr>
          <p:spPr>
            <a:xfrm>
              <a:off x="1949250" y="798925"/>
              <a:ext cx="2696100" cy="3852600"/>
            </a:xfrm>
            <a:prstGeom prst="roundRect">
              <a:avLst>
                <a:gd name="adj" fmla="val 2887"/>
              </a:avLst>
            </a:prstGeom>
            <a:solidFill>
              <a:srgbClr val="202124"/>
            </a:solidFill>
            <a:ln>
              <a:noFill/>
            </a:ln>
          </p:spPr>
          <p:txBody>
            <a:bodyPr spcFirstLastPara="1" wrap="square" lIns="182875" tIns="182875" rIns="91425" bIns="91425" anchor="t" anchorCtr="0">
              <a:noAutofit/>
            </a:bodyPr>
            <a:lstStyle/>
            <a:p>
              <a:pPr marL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202124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marL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202124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197" name="Google Shape;197;p19"/>
            <p:cNvSpPr txBox="1"/>
            <p:nvPr/>
          </p:nvSpPr>
          <p:spPr>
            <a:xfrm>
              <a:off x="2158925" y="890475"/>
              <a:ext cx="2414400" cy="5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91425" bIns="91425" anchor="t" anchorCtr="0">
              <a:noAutofit/>
            </a:bodyPr>
            <a:lstStyle/>
            <a:p>
              <a:pPr marL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DBFEBC"/>
                  </a:solidFill>
                  <a:latin typeface="Rufina"/>
                  <a:ea typeface="Rufina"/>
                  <a:cs typeface="Rufina"/>
                  <a:sym typeface="Rufina"/>
                </a:rPr>
                <a:t>Training Configuration</a:t>
              </a:r>
              <a:endParaRPr sz="1800">
                <a:solidFill>
                  <a:srgbClr val="DBFEBC"/>
                </a:solidFill>
                <a:latin typeface="Rufina"/>
                <a:ea typeface="Rufina"/>
                <a:cs typeface="Rufina"/>
                <a:sym typeface="Rufina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 rot="-5400000">
              <a:off x="2937755" y="2938200"/>
              <a:ext cx="720000" cy="2548500"/>
            </a:xfrm>
            <a:prstGeom prst="round2SameRect">
              <a:avLst>
                <a:gd name="adj1" fmla="val 10625"/>
                <a:gd name="adj2" fmla="val 0"/>
              </a:avLst>
            </a:prstGeom>
            <a:solidFill>
              <a:srgbClr val="F4F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199" name="Google Shape;199;p19"/>
            <p:cNvSpPr txBox="1"/>
            <p:nvPr/>
          </p:nvSpPr>
          <p:spPr>
            <a:xfrm>
              <a:off x="2170025" y="3982900"/>
              <a:ext cx="22965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E1E1E"/>
                  </a:solidFill>
                  <a:latin typeface="Rufina"/>
                  <a:ea typeface="Rufina"/>
                  <a:cs typeface="Rufina"/>
                  <a:sym typeface="Rufina"/>
                </a:rPr>
                <a:t>Train/validation split: 80/20</a:t>
              </a:r>
              <a:endParaRPr sz="800">
                <a:solidFill>
                  <a:srgbClr val="1E1E1E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 rot="-5400000">
              <a:off x="2937573" y="2143875"/>
              <a:ext cx="720300" cy="2547600"/>
            </a:xfrm>
            <a:prstGeom prst="round2SameRect">
              <a:avLst>
                <a:gd name="adj1" fmla="val 10510"/>
                <a:gd name="adj2" fmla="val 0"/>
              </a:avLst>
            </a:prstGeom>
            <a:solidFill>
              <a:srgbClr val="DBFE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01" name="Google Shape;201;p19"/>
            <p:cNvSpPr txBox="1"/>
            <p:nvPr/>
          </p:nvSpPr>
          <p:spPr>
            <a:xfrm>
              <a:off x="2170025" y="3188200"/>
              <a:ext cx="22965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E1E1E"/>
                  </a:solidFill>
                  <a:latin typeface="Rufina"/>
                  <a:ea typeface="Rufina"/>
                  <a:cs typeface="Rufina"/>
                  <a:sym typeface="Rufina"/>
                </a:rPr>
                <a:t>Batch size: 64</a:t>
              </a:r>
              <a:endParaRPr sz="800">
                <a:solidFill>
                  <a:srgbClr val="1E1E1E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02" name="Google Shape;202;p19"/>
            <p:cNvSpPr/>
            <p:nvPr/>
          </p:nvSpPr>
          <p:spPr>
            <a:xfrm rot="-5400000">
              <a:off x="2937873" y="1348225"/>
              <a:ext cx="719700" cy="2547600"/>
            </a:xfrm>
            <a:prstGeom prst="round2SameRect">
              <a:avLst>
                <a:gd name="adj1" fmla="val 10633"/>
                <a:gd name="adj2" fmla="val 0"/>
              </a:avLst>
            </a:prstGeom>
            <a:solidFill>
              <a:srgbClr val="F4F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03" name="Google Shape;203;p19"/>
            <p:cNvSpPr txBox="1"/>
            <p:nvPr/>
          </p:nvSpPr>
          <p:spPr>
            <a:xfrm>
              <a:off x="2170314" y="2392875"/>
              <a:ext cx="22965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E1E1E"/>
                  </a:solidFill>
                  <a:latin typeface="Rufina"/>
                  <a:ea typeface="Rufina"/>
                  <a:cs typeface="Rufina"/>
                  <a:sym typeface="Rufina"/>
                </a:rPr>
                <a:t>Loss function: Cross-Entropy loss</a:t>
              </a:r>
              <a:endParaRPr sz="800">
                <a:solidFill>
                  <a:srgbClr val="1E1E1E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 rot="-5400000">
              <a:off x="2938350" y="552825"/>
              <a:ext cx="719700" cy="2547300"/>
            </a:xfrm>
            <a:prstGeom prst="round2SameRect">
              <a:avLst>
                <a:gd name="adj1" fmla="val 10522"/>
                <a:gd name="adj2" fmla="val 0"/>
              </a:avLst>
            </a:prstGeom>
            <a:solidFill>
              <a:srgbClr val="DBFE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05" name="Google Shape;205;p19"/>
            <p:cNvSpPr txBox="1"/>
            <p:nvPr/>
          </p:nvSpPr>
          <p:spPr>
            <a:xfrm>
              <a:off x="2170242" y="1597150"/>
              <a:ext cx="22965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E1E1E"/>
                  </a:solidFill>
                  <a:latin typeface="Rufina"/>
                  <a:ea typeface="Rufina"/>
                  <a:cs typeface="Rufina"/>
                  <a:sym typeface="Rufina"/>
                </a:rPr>
                <a:t>Optimizer: Adam(LR-0.001)</a:t>
              </a:r>
              <a:endParaRPr sz="800">
                <a:solidFill>
                  <a:srgbClr val="1E1E1E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4724400" y="798925"/>
              <a:ext cx="2700300" cy="3852600"/>
            </a:xfrm>
            <a:prstGeom prst="roundRect">
              <a:avLst>
                <a:gd name="adj" fmla="val 2812"/>
              </a:avLst>
            </a:prstGeom>
            <a:solidFill>
              <a:srgbClr val="202124"/>
            </a:solidFill>
            <a:ln>
              <a:noFill/>
            </a:ln>
          </p:spPr>
          <p:txBody>
            <a:bodyPr spcFirstLastPara="1" wrap="square" lIns="182875" tIns="182875" rIns="91425" bIns="91425" anchor="t" anchorCtr="0">
              <a:noAutofit/>
            </a:bodyPr>
            <a:lstStyle/>
            <a:p>
              <a:pPr marL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202124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marL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202124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07" name="Google Shape;207;p19"/>
            <p:cNvSpPr txBox="1"/>
            <p:nvPr/>
          </p:nvSpPr>
          <p:spPr>
            <a:xfrm>
              <a:off x="4934701" y="890475"/>
              <a:ext cx="2414400" cy="5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91425" bIns="91425" anchor="t" anchorCtr="0">
              <a:noAutofit/>
            </a:bodyPr>
            <a:lstStyle/>
            <a:p>
              <a:pPr marL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D0D7FF"/>
                  </a:solidFill>
                  <a:latin typeface="Rufina"/>
                  <a:ea typeface="Rufina"/>
                  <a:cs typeface="Rufina"/>
                  <a:sym typeface="Rufina"/>
                </a:rPr>
                <a:t>Regularization and monitoring</a:t>
              </a:r>
              <a:endParaRPr sz="1800">
                <a:solidFill>
                  <a:srgbClr val="D0D7FF"/>
                </a:solidFill>
                <a:latin typeface="Rufina"/>
                <a:ea typeface="Rufina"/>
                <a:cs typeface="Rufina"/>
                <a:sym typeface="Rufina"/>
              </a:endParaRPr>
            </a:p>
          </p:txBody>
        </p:sp>
        <p:sp>
          <p:nvSpPr>
            <p:cNvPr id="208" name="Google Shape;208;p19"/>
            <p:cNvSpPr/>
            <p:nvPr/>
          </p:nvSpPr>
          <p:spPr>
            <a:xfrm rot="-5400000">
              <a:off x="5714130" y="2937725"/>
              <a:ext cx="720000" cy="2549700"/>
            </a:xfrm>
            <a:prstGeom prst="round2SameRect">
              <a:avLst>
                <a:gd name="adj1" fmla="val 10903"/>
                <a:gd name="adj2" fmla="val 0"/>
              </a:avLst>
            </a:prstGeom>
            <a:solidFill>
              <a:srgbClr val="EF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09" name="Google Shape;209;p19"/>
            <p:cNvSpPr txBox="1"/>
            <p:nvPr/>
          </p:nvSpPr>
          <p:spPr>
            <a:xfrm>
              <a:off x="4945800" y="3983375"/>
              <a:ext cx="22968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E1E1E"/>
                  </a:solidFill>
                  <a:latin typeface="Rufina"/>
                  <a:ea typeface="Rufina"/>
                  <a:cs typeface="Rufina"/>
                  <a:sym typeface="Rufina"/>
                </a:rPr>
                <a:t>Tracked loss/accuracy metrics in real-tiime</a:t>
              </a:r>
              <a:endParaRPr sz="800">
                <a:solidFill>
                  <a:srgbClr val="1E1E1E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10" name="Google Shape;210;p19"/>
            <p:cNvSpPr/>
            <p:nvPr/>
          </p:nvSpPr>
          <p:spPr>
            <a:xfrm rot="-5400000">
              <a:off x="5714098" y="2143125"/>
              <a:ext cx="720300" cy="2549100"/>
            </a:xfrm>
            <a:prstGeom prst="round2SameRect">
              <a:avLst>
                <a:gd name="adj1" fmla="val 10569"/>
                <a:gd name="adj2" fmla="val 0"/>
              </a:avLst>
            </a:prstGeom>
            <a:solidFill>
              <a:srgbClr val="BCC7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11" name="Google Shape;211;p19"/>
            <p:cNvSpPr txBox="1"/>
            <p:nvPr/>
          </p:nvSpPr>
          <p:spPr>
            <a:xfrm>
              <a:off x="4945800" y="3188200"/>
              <a:ext cx="22968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E1E1E"/>
                  </a:solidFill>
                  <a:latin typeface="Rufina"/>
                  <a:ea typeface="Rufina"/>
                  <a:cs typeface="Rufina"/>
                  <a:sym typeface="Rufina"/>
                </a:rPr>
                <a:t>Early stopping with 5-epoch patience</a:t>
              </a:r>
              <a:endParaRPr sz="1200">
                <a:solidFill>
                  <a:srgbClr val="1E1E1E"/>
                </a:solidFill>
                <a:latin typeface="Rufina"/>
                <a:ea typeface="Rufina"/>
                <a:cs typeface="Rufina"/>
                <a:sym typeface="Rufina"/>
              </a:endParaRPr>
            </a:p>
          </p:txBody>
        </p:sp>
        <p:sp>
          <p:nvSpPr>
            <p:cNvPr id="212" name="Google Shape;212;p19"/>
            <p:cNvSpPr/>
            <p:nvPr/>
          </p:nvSpPr>
          <p:spPr>
            <a:xfrm rot="-5400000">
              <a:off x="5714398" y="1347475"/>
              <a:ext cx="719700" cy="2549100"/>
            </a:xfrm>
            <a:prstGeom prst="round2SameRect">
              <a:avLst>
                <a:gd name="adj1" fmla="val 10570"/>
                <a:gd name="adj2" fmla="val 0"/>
              </a:avLst>
            </a:prstGeom>
            <a:solidFill>
              <a:srgbClr val="EF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13" name="Google Shape;213;p19"/>
            <p:cNvSpPr txBox="1"/>
            <p:nvPr/>
          </p:nvSpPr>
          <p:spPr>
            <a:xfrm>
              <a:off x="4946089" y="2392875"/>
              <a:ext cx="22968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1E1E1E"/>
                  </a:solidFill>
                  <a:latin typeface="Rufina"/>
                  <a:ea typeface="Rufina"/>
                  <a:cs typeface="Rufina"/>
                  <a:sym typeface="Rufina"/>
                </a:rPr>
                <a:t>Learning rate scheduler (ReduceLROnPlateau)</a:t>
              </a:r>
              <a:endParaRPr sz="800" dirty="0">
                <a:solidFill>
                  <a:srgbClr val="1E1E1E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14" name="Google Shape;214;p19"/>
            <p:cNvSpPr/>
            <p:nvPr/>
          </p:nvSpPr>
          <p:spPr>
            <a:xfrm rot="-5400000">
              <a:off x="5714725" y="552225"/>
              <a:ext cx="719700" cy="2548500"/>
            </a:xfrm>
            <a:prstGeom prst="round2SameRect">
              <a:avLst>
                <a:gd name="adj1" fmla="val 10452"/>
                <a:gd name="adj2" fmla="val 0"/>
              </a:avLst>
            </a:prstGeom>
            <a:solidFill>
              <a:srgbClr val="BCC7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215" name="Google Shape;215;p19"/>
            <p:cNvSpPr txBox="1"/>
            <p:nvPr/>
          </p:nvSpPr>
          <p:spPr>
            <a:xfrm>
              <a:off x="4946017" y="1597150"/>
              <a:ext cx="2296800" cy="45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E1E1E"/>
                  </a:solidFill>
                  <a:latin typeface="Rufina"/>
                  <a:ea typeface="Rufina"/>
                  <a:cs typeface="Rufina"/>
                  <a:sym typeface="Rufina"/>
                </a:rPr>
                <a:t>Dropout and batch normalization to prevent overfitting</a:t>
              </a:r>
              <a:endParaRPr sz="800">
                <a:solidFill>
                  <a:srgbClr val="1E1E1E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performance analysis</a:t>
            </a:r>
            <a:endParaRPr/>
          </a:p>
        </p:txBody>
      </p:sp>
      <p:grpSp>
        <p:nvGrpSpPr>
          <p:cNvPr id="221" name="Google Shape;221;p20"/>
          <p:cNvGrpSpPr/>
          <p:nvPr/>
        </p:nvGrpSpPr>
        <p:grpSpPr>
          <a:xfrm>
            <a:off x="1734900" y="1097309"/>
            <a:ext cx="5674200" cy="3669740"/>
            <a:chOff x="1797000" y="1254059"/>
            <a:chExt cx="5674200" cy="3669740"/>
          </a:xfrm>
        </p:grpSpPr>
        <p:grpSp>
          <p:nvGrpSpPr>
            <p:cNvPr id="222" name="Google Shape;222;p20"/>
            <p:cNvGrpSpPr/>
            <p:nvPr/>
          </p:nvGrpSpPr>
          <p:grpSpPr>
            <a:xfrm>
              <a:off x="1797000" y="3777956"/>
              <a:ext cx="5674200" cy="1145842"/>
              <a:chOff x="1797000" y="3571722"/>
              <a:chExt cx="5674200" cy="1419000"/>
            </a:xfrm>
          </p:grpSpPr>
          <p:sp>
            <p:nvSpPr>
              <p:cNvPr id="223" name="Google Shape;223;p20"/>
              <p:cNvSpPr/>
              <p:nvPr/>
            </p:nvSpPr>
            <p:spPr>
              <a:xfrm>
                <a:off x="1797000" y="3571722"/>
                <a:ext cx="5674200" cy="1419000"/>
              </a:xfrm>
              <a:prstGeom prst="roundRect">
                <a:avLst>
                  <a:gd name="adj" fmla="val 19759"/>
                </a:avLst>
              </a:prstGeom>
              <a:solidFill>
                <a:srgbClr val="ADC2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</p:txBody>
          </p:sp>
          <p:sp>
            <p:nvSpPr>
              <p:cNvPr id="224" name="Google Shape;224;p20"/>
              <p:cNvSpPr txBox="1"/>
              <p:nvPr/>
            </p:nvSpPr>
            <p:spPr>
              <a:xfrm>
                <a:off x="1859100" y="3933526"/>
                <a:ext cx="1526400" cy="69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rmAutofit/>
              </a:bodyPr>
              <a:lstStyle/>
              <a:p>
                <a:pPr marL="0" lvl="0" indent="0" algn="l" rtl="0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Darker Grotesque"/>
                    <a:ea typeface="Darker Grotesque"/>
                    <a:cs typeface="Darker Grotesque"/>
                    <a:sym typeface="Darker Grotesque"/>
                  </a:rPr>
                  <a:t>Error analysis:</a:t>
                </a:r>
                <a:endParaRPr sz="1800" b="1">
                  <a:solidFill>
                    <a:srgbClr val="000000"/>
                  </a:solidFill>
                  <a:latin typeface="Darker Grotesque"/>
                  <a:ea typeface="Darker Grotesque"/>
                  <a:cs typeface="Darker Grotesque"/>
                  <a:sym typeface="Darker Grotesque"/>
                </a:endParaRPr>
              </a:p>
            </p:txBody>
          </p:sp>
          <p:sp>
            <p:nvSpPr>
              <p:cNvPr id="225" name="Google Shape;225;p20"/>
              <p:cNvSpPr txBox="1"/>
              <p:nvPr/>
            </p:nvSpPr>
            <p:spPr>
              <a:xfrm>
                <a:off x="3385500" y="3627876"/>
                <a:ext cx="4007100" cy="130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rmAutofit fontScale="92500" lnSpcReduction="20000"/>
              </a:bodyPr>
              <a:lstStyle/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chivo"/>
                  <a:buChar char="●"/>
                </a:pPr>
                <a:r>
                  <a:rPr lang="en">
                    <a:latin typeface="Archivo"/>
                    <a:ea typeface="Archivo"/>
                    <a:cs typeface="Archivo"/>
                    <a:sym typeface="Archivo"/>
                  </a:rPr>
                  <a:t>High confidence on clear standard signs.</a:t>
                </a: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chivo"/>
                  <a:buChar char="●"/>
                </a:pPr>
                <a:r>
                  <a:rPr lang="en">
                    <a:latin typeface="Archivo"/>
                    <a:ea typeface="Archivo"/>
                    <a:cs typeface="Archivo"/>
                    <a:sym typeface="Archivo"/>
                  </a:rPr>
                  <a:t>Minor confusion between similar looking signs.</a:t>
                </a: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chivo"/>
                  <a:buChar char="●"/>
                </a:pPr>
                <a:r>
                  <a:rPr lang="en">
                    <a:latin typeface="Archivo"/>
                    <a:ea typeface="Archivo"/>
                    <a:cs typeface="Archivo"/>
                    <a:sym typeface="Archivo"/>
                  </a:rPr>
                  <a:t>Challenges in extreme lighting and partial occlusions.</a:t>
                </a: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</p:txBody>
          </p:sp>
        </p:grpSp>
        <p:grpSp>
          <p:nvGrpSpPr>
            <p:cNvPr id="226" name="Google Shape;226;p20"/>
            <p:cNvGrpSpPr/>
            <p:nvPr/>
          </p:nvGrpSpPr>
          <p:grpSpPr>
            <a:xfrm>
              <a:off x="1797000" y="2516009"/>
              <a:ext cx="5674200" cy="1145843"/>
              <a:chOff x="1797000" y="2027726"/>
              <a:chExt cx="5674200" cy="1419000"/>
            </a:xfrm>
          </p:grpSpPr>
          <p:sp>
            <p:nvSpPr>
              <p:cNvPr id="227" name="Google Shape;227;p20"/>
              <p:cNvSpPr/>
              <p:nvPr/>
            </p:nvSpPr>
            <p:spPr>
              <a:xfrm>
                <a:off x="1797000" y="2027726"/>
                <a:ext cx="5674200" cy="1419000"/>
              </a:xfrm>
              <a:prstGeom prst="roundRect">
                <a:avLst>
                  <a:gd name="adj" fmla="val 19759"/>
                </a:avLst>
              </a:prstGeom>
              <a:solidFill>
                <a:srgbClr val="FF82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</p:txBody>
          </p:sp>
          <p:sp>
            <p:nvSpPr>
              <p:cNvPr id="228" name="Google Shape;228;p20"/>
              <p:cNvSpPr txBox="1"/>
              <p:nvPr/>
            </p:nvSpPr>
            <p:spPr>
              <a:xfrm>
                <a:off x="1859100" y="2389529"/>
                <a:ext cx="1526400" cy="69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rmAutofit/>
              </a:bodyPr>
              <a:lstStyle/>
              <a:p>
                <a:pPr marL="0" lvl="0" indent="0" algn="l" rtl="0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Darker Grotesque"/>
                    <a:ea typeface="Darker Grotesque"/>
                    <a:cs typeface="Darker Grotesque"/>
                    <a:sym typeface="Darker Grotesque"/>
                  </a:rPr>
                  <a:t>Training behavior:</a:t>
                </a:r>
                <a:endParaRPr sz="1800" b="1">
                  <a:solidFill>
                    <a:srgbClr val="000000"/>
                  </a:solidFill>
                  <a:latin typeface="Darker Grotesque"/>
                  <a:ea typeface="Darker Grotesque"/>
                  <a:cs typeface="Darker Grotesque"/>
                  <a:sym typeface="Darker Grotesque"/>
                </a:endParaRPr>
              </a:p>
            </p:txBody>
          </p:sp>
          <p:sp>
            <p:nvSpPr>
              <p:cNvPr id="229" name="Google Shape;229;p20"/>
              <p:cNvSpPr txBox="1"/>
              <p:nvPr/>
            </p:nvSpPr>
            <p:spPr>
              <a:xfrm>
                <a:off x="3385500" y="2083877"/>
                <a:ext cx="4007100" cy="130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rmAutofit/>
              </a:bodyPr>
              <a:lstStyle/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chivo"/>
                  <a:buChar char="●"/>
                </a:pPr>
                <a:r>
                  <a:rPr lang="en">
                    <a:latin typeface="Archivo"/>
                    <a:ea typeface="Archivo"/>
                    <a:cs typeface="Archivo"/>
                    <a:sym typeface="Archivo"/>
                  </a:rPr>
                  <a:t>Model converged successfully with healthy learning curves.</a:t>
                </a: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chivo"/>
                  <a:buChar char="●"/>
                </a:pPr>
                <a:r>
                  <a:rPr lang="en">
                    <a:latin typeface="Archivo"/>
                    <a:ea typeface="Archivo"/>
                    <a:cs typeface="Archivo"/>
                    <a:sym typeface="Archivo"/>
                  </a:rPr>
                  <a:t>Early stopping ang regularization effectively prevented overfitting.</a:t>
                </a:r>
                <a:endParaRPr>
                  <a:latin typeface="Archivo"/>
                  <a:ea typeface="Archivo"/>
                  <a:cs typeface="Archivo"/>
                  <a:sym typeface="Archivo"/>
                </a:endParaRPr>
              </a:p>
            </p:txBody>
          </p:sp>
        </p:grpSp>
        <p:sp>
          <p:nvSpPr>
            <p:cNvPr id="230" name="Google Shape;230;p20"/>
            <p:cNvSpPr/>
            <p:nvPr/>
          </p:nvSpPr>
          <p:spPr>
            <a:xfrm>
              <a:off x="1797000" y="1254059"/>
              <a:ext cx="5674200" cy="1145700"/>
            </a:xfrm>
            <a:prstGeom prst="roundRect">
              <a:avLst>
                <a:gd name="adj" fmla="val 19759"/>
              </a:avLst>
            </a:prstGeom>
            <a:solidFill>
              <a:srgbClr val="95E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231" name="Google Shape;231;p20"/>
            <p:cNvSpPr txBox="1"/>
            <p:nvPr/>
          </p:nvSpPr>
          <p:spPr>
            <a:xfrm>
              <a:off x="1859100" y="1546216"/>
              <a:ext cx="1526400" cy="56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rmAutofit/>
            </a:bodyPr>
            <a:lstStyle/>
            <a:p>
              <a:pPr marL="0" lvl="0" indent="0" algn="l" rtl="0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Darker Grotesque"/>
                  <a:ea typeface="Darker Grotesque"/>
                  <a:cs typeface="Darker Grotesque"/>
                  <a:sym typeface="Darker Grotesque"/>
                </a:rPr>
                <a:t>Model Performance:</a:t>
              </a:r>
              <a:endParaRPr sz="1800" b="1">
                <a:solidFill>
                  <a:srgbClr val="000000"/>
                </a:solidFill>
                <a:latin typeface="Darker Grotesque"/>
                <a:ea typeface="Darker Grotesque"/>
                <a:cs typeface="Darker Grotesque"/>
                <a:sym typeface="Darker Grotesque"/>
              </a:endParaRPr>
            </a:p>
          </p:txBody>
        </p:sp>
        <p:sp>
          <p:nvSpPr>
            <p:cNvPr id="232" name="Google Shape;232;p20"/>
            <p:cNvSpPr txBox="1"/>
            <p:nvPr/>
          </p:nvSpPr>
          <p:spPr>
            <a:xfrm>
              <a:off x="3385500" y="1299400"/>
              <a:ext cx="4007100" cy="105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rmAutofit/>
            </a:bodyPr>
            <a:lstStyle/>
            <a:p>
              <a:pPr marL="45720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Archivo"/>
                <a:buChar char="●"/>
              </a:pPr>
              <a:r>
                <a:rPr lang="en">
                  <a:latin typeface="Archivo"/>
                  <a:ea typeface="Archivo"/>
                  <a:cs typeface="Archivo"/>
                  <a:sym typeface="Archivo"/>
                </a:rPr>
                <a:t>Achieved high accuracy classification across all 43 categories.</a:t>
              </a:r>
              <a:endParaRPr>
                <a:latin typeface="Archivo"/>
                <a:ea typeface="Archivo"/>
                <a:cs typeface="Archivo"/>
                <a:sym typeface="Archivo"/>
              </a:endParaRPr>
            </a:p>
            <a:p>
              <a:pPr marL="45720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Archivo"/>
                <a:buChar char="●"/>
              </a:pPr>
              <a:r>
                <a:rPr lang="en">
                  <a:latin typeface="Archivo"/>
                  <a:ea typeface="Archivo"/>
                  <a:cs typeface="Archivo"/>
                  <a:sym typeface="Archivo"/>
                </a:rPr>
                <a:t>Demonstrated robustness in real-world variations</a:t>
              </a:r>
              <a:endParaRPr>
                <a:latin typeface="Archivo"/>
                <a:ea typeface="Archivo"/>
                <a:cs typeface="Archivo"/>
                <a:sym typeface="Archiv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962</Words>
  <Application>Microsoft Office PowerPoint</Application>
  <PresentationFormat>On-screen Show (16:9)</PresentationFormat>
  <Paragraphs>125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5" baseType="lpstr">
      <vt:lpstr>Rufina</vt:lpstr>
      <vt:lpstr>Chakra Petch</vt:lpstr>
      <vt:lpstr>Figtree SemiBold</vt:lpstr>
      <vt:lpstr>DM Sans Medium</vt:lpstr>
      <vt:lpstr>Domine</vt:lpstr>
      <vt:lpstr>Roboto</vt:lpstr>
      <vt:lpstr>Figtree Light</vt:lpstr>
      <vt:lpstr>Figtree Black</vt:lpstr>
      <vt:lpstr>Archivo</vt:lpstr>
      <vt:lpstr>Rubik</vt:lpstr>
      <vt:lpstr>Darker Grotesque</vt:lpstr>
      <vt:lpstr>Albert Sans</vt:lpstr>
      <vt:lpstr>DM Sans</vt:lpstr>
      <vt:lpstr>Roboto Thin</vt:lpstr>
      <vt:lpstr>Figtree</vt:lpstr>
      <vt:lpstr>Arial</vt:lpstr>
      <vt:lpstr>Roboto Medium</vt:lpstr>
      <vt:lpstr>Chakra Petch SemiBold</vt:lpstr>
      <vt:lpstr>Simple Light</vt:lpstr>
      <vt:lpstr>PowerPoint Presentation</vt:lpstr>
      <vt:lpstr>Abstract</vt:lpstr>
      <vt:lpstr>Project Motivation</vt:lpstr>
      <vt:lpstr>The GTSRB dataset</vt:lpstr>
      <vt:lpstr>Dataset Splitting &amp; DataLoaders</vt:lpstr>
      <vt:lpstr>Technical Data pipeline (Transformations)</vt:lpstr>
      <vt:lpstr>Technical Architecture: Model design</vt:lpstr>
      <vt:lpstr>Training Strategy and Implementation</vt:lpstr>
      <vt:lpstr>Results and performance analysis</vt:lpstr>
      <vt:lpstr>Baseline vs Final Model </vt:lpstr>
      <vt:lpstr>PowerPoint Presentation</vt:lpstr>
      <vt:lpstr>Autoencoder </vt:lpstr>
      <vt:lpstr>DCGAN Pipeline </vt:lpstr>
      <vt:lpstr>Future Enhancements</vt:lpstr>
      <vt:lpstr>Conclusion and Key achievements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Oday Alsharif</dc:creator>
  <cp:lastModifiedBy>Oday Alsharif</cp:lastModifiedBy>
  <cp:revision>1</cp:revision>
  <dcterms:modified xsi:type="dcterms:W3CDTF">2025-12-09T02:27:36Z</dcterms:modified>
</cp:coreProperties>
</file>